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0" r:id="rId2"/>
    <p:sldId id="266" r:id="rId3"/>
    <p:sldId id="275" r:id="rId4"/>
    <p:sldId id="276" r:id="rId5"/>
    <p:sldId id="279" r:id="rId6"/>
    <p:sldId id="273" r:id="rId7"/>
    <p:sldId id="274" r:id="rId8"/>
    <p:sldId id="309" r:id="rId9"/>
    <p:sldId id="313" r:id="rId10"/>
    <p:sldId id="283" r:id="rId11"/>
    <p:sldId id="280" r:id="rId12"/>
    <p:sldId id="303" r:id="rId13"/>
    <p:sldId id="306" r:id="rId14"/>
    <p:sldId id="317" r:id="rId15"/>
    <p:sldId id="307" r:id="rId16"/>
    <p:sldId id="258" r:id="rId17"/>
    <p:sldId id="271" r:id="rId18"/>
    <p:sldId id="298" r:id="rId19"/>
    <p:sldId id="299" r:id="rId20"/>
    <p:sldId id="310" r:id="rId21"/>
    <p:sldId id="315" r:id="rId22"/>
    <p:sldId id="284" r:id="rId23"/>
    <p:sldId id="282" r:id="rId24"/>
    <p:sldId id="260" r:id="rId25"/>
    <p:sldId id="312" r:id="rId26"/>
    <p:sldId id="286" r:id="rId27"/>
    <p:sldId id="287" r:id="rId28"/>
    <p:sldId id="288" r:id="rId29"/>
    <p:sldId id="289" r:id="rId30"/>
    <p:sldId id="285" r:id="rId31"/>
    <p:sldId id="272" r:id="rId32"/>
    <p:sldId id="316" r:id="rId33"/>
    <p:sldId id="290" r:id="rId34"/>
    <p:sldId id="291" r:id="rId35"/>
    <p:sldId id="292" r:id="rId36"/>
    <p:sldId id="293" r:id="rId37"/>
    <p:sldId id="294" r:id="rId38"/>
    <p:sldId id="277" r:id="rId39"/>
    <p:sldId id="295" r:id="rId40"/>
    <p:sldId id="296" r:id="rId41"/>
    <p:sldId id="297" r:id="rId42"/>
    <p:sldId id="300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29" userDrawn="1">
          <p15:clr>
            <a:srgbClr val="A4A3A4"/>
          </p15:clr>
        </p15:guide>
        <p15:guide id="4" pos="1685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지나" initials="정지나" lastIdx="2" clrIdx="0">
    <p:extLst>
      <p:ext uri="{19B8F6BF-5375-455C-9EA6-DF929625EA0E}">
        <p15:presenceInfo xmlns:p15="http://schemas.microsoft.com/office/powerpoint/2012/main" userId="정지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48C"/>
    <a:srgbClr val="383C4F"/>
    <a:srgbClr val="BFBFBF"/>
    <a:srgbClr val="F2F2F2"/>
    <a:srgbClr val="D9D9D9"/>
    <a:srgbClr val="F9F9F9"/>
    <a:srgbClr val="F5F7F9"/>
    <a:srgbClr val="E9E4DE"/>
    <a:srgbClr val="B6A385"/>
    <a:srgbClr val="7B8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4E31AD-5810-41AA-950D-37CCD4A7A250}" v="1" dt="2021-06-03T14:51:29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76558" autoAdjust="0"/>
  </p:normalViewPr>
  <p:slideViewPr>
    <p:cSldViewPr snapToGrid="0" showGuides="1">
      <p:cViewPr>
        <p:scale>
          <a:sx n="45" d="100"/>
          <a:sy n="45" d="100"/>
        </p:scale>
        <p:origin x="1480" y="104"/>
      </p:cViewPr>
      <p:guideLst>
        <p:guide pos="529"/>
        <p:guide pos="1685"/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138F-2F03-4C53-9850-C3395BB3E6A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0D39-1D58-4CE0-9107-DA27AC8FE3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72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조 </a:t>
            </a:r>
            <a:r>
              <a:rPr lang="ko-KR" altLang="en-US" dirty="0" err="1"/>
              <a:t>짱임</a:t>
            </a:r>
            <a:endParaRPr lang="en-US" altLang="ko-KR" dirty="0"/>
          </a:p>
          <a:p>
            <a:r>
              <a:rPr lang="ko-KR" altLang="en-US" dirty="0"/>
              <a:t>누가 </a:t>
            </a:r>
            <a:r>
              <a:rPr lang="ko-KR" altLang="en-US" dirty="0" err="1"/>
              <a:t>뭐래도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조가 최고야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381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데이터 및 통신을 위한 참고문서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2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카메라를 통해 플라스틱 재질 인식하고 </a:t>
            </a:r>
            <a:r>
              <a:rPr lang="en-US" altLang="ko-KR" dirty="0"/>
              <a:t>object detection</a:t>
            </a:r>
            <a:r>
              <a:rPr lang="ko-KR" altLang="en-US" dirty="0"/>
              <a:t>을 이용하여 재질 분류</a:t>
            </a:r>
            <a:endParaRPr lang="en-US" altLang="ko-KR" dirty="0"/>
          </a:p>
          <a:p>
            <a:r>
              <a:rPr lang="ko-KR" altLang="en-US" dirty="0"/>
              <a:t>이기종간 데이터 통신 및 디바이스 제어는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통신 기반</a:t>
            </a:r>
            <a:endParaRPr lang="en-US" altLang="ko-KR" dirty="0"/>
          </a:p>
          <a:p>
            <a:r>
              <a:rPr lang="ko-KR" altLang="en-US" dirty="0"/>
              <a:t>디바이스 화면에서 플라스틱 재질 및 포인트 확인 가능</a:t>
            </a:r>
            <a:endParaRPr lang="en-US" altLang="ko-KR" dirty="0"/>
          </a:p>
          <a:p>
            <a:r>
              <a:rPr lang="ko-KR" altLang="en-US" dirty="0"/>
              <a:t>사용자 페이지에서 개인별 포인트 순위 확인 가능</a:t>
            </a:r>
            <a:endParaRPr lang="en-US" altLang="ko-KR" dirty="0"/>
          </a:p>
          <a:p>
            <a:r>
              <a:rPr lang="ko-KR" altLang="en-US" dirty="0"/>
              <a:t>관리자 페이지에서 컵 개수 실시간 모니터링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1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에어즘과</a:t>
            </a:r>
            <a:r>
              <a:rPr lang="ko-KR" altLang="en-US" dirty="0"/>
              <a:t> 함께한다면 코에 플라스틱 빨대가 껴서 아파하는 바다거북이를 살릴 수 있음</a:t>
            </a:r>
            <a:endParaRPr lang="en-US" altLang="ko-KR" dirty="0"/>
          </a:p>
          <a:p>
            <a:r>
              <a:rPr lang="ko-KR" altLang="en-US" dirty="0"/>
              <a:t>시작하기 버튼을 누르면 바로 핸드폰 번호 입력화면 뜸</a:t>
            </a:r>
            <a:endParaRPr lang="en-US" altLang="ko-KR" dirty="0"/>
          </a:p>
          <a:p>
            <a:r>
              <a:rPr lang="ko-KR" altLang="en-US" dirty="0"/>
              <a:t>가이드라인에 따라 빨대</a:t>
            </a:r>
            <a:r>
              <a:rPr lang="en-US" altLang="ko-KR" dirty="0"/>
              <a:t>, </a:t>
            </a:r>
            <a:r>
              <a:rPr lang="ko-KR" altLang="en-US" dirty="0"/>
              <a:t>홀더</a:t>
            </a:r>
            <a:r>
              <a:rPr lang="en-US" altLang="ko-KR" dirty="0"/>
              <a:t>, </a:t>
            </a:r>
            <a:r>
              <a:rPr lang="ko-KR" altLang="en-US" dirty="0"/>
              <a:t>뚜껑</a:t>
            </a:r>
            <a:r>
              <a:rPr lang="en-US" altLang="ko-KR" dirty="0"/>
              <a:t>, </a:t>
            </a:r>
            <a:r>
              <a:rPr lang="ko-KR" altLang="en-US" dirty="0"/>
              <a:t>이물질을 제거한 컵 투입 후 인식하기 버튼 클릭</a:t>
            </a:r>
            <a:endParaRPr lang="en-US" altLang="ko-KR" dirty="0"/>
          </a:p>
          <a:p>
            <a:r>
              <a:rPr lang="ko-KR" altLang="en-US" dirty="0"/>
              <a:t>카메라로 촬영한 이미지는 라즈베리 파이 위 </a:t>
            </a:r>
            <a:r>
              <a:rPr lang="en-US" altLang="ko-KR" dirty="0"/>
              <a:t>yolov5 model</a:t>
            </a:r>
            <a:r>
              <a:rPr lang="ko-KR" altLang="en-US" dirty="0"/>
              <a:t>에 전달</a:t>
            </a:r>
            <a:endParaRPr lang="en-US" altLang="ko-KR" dirty="0"/>
          </a:p>
          <a:p>
            <a:r>
              <a:rPr lang="ko-KR" altLang="en-US" dirty="0"/>
              <a:t>디바이스에 결과값 출력과 동시에 모터제어에 따라 </a:t>
            </a:r>
            <a:r>
              <a:rPr lang="ko-KR" altLang="en-US" dirty="0" err="1"/>
              <a:t>재질별</a:t>
            </a:r>
            <a:r>
              <a:rPr lang="ko-KR" altLang="en-US" dirty="0"/>
              <a:t> 투입구 오픈</a:t>
            </a:r>
            <a:endParaRPr lang="en-US" altLang="ko-KR" dirty="0"/>
          </a:p>
          <a:p>
            <a:r>
              <a:rPr lang="ko-KR" altLang="en-US" dirty="0"/>
              <a:t>포인트 적립과 동시에 행복하게 웃고 있는 바다거북이와 눈맞춤</a:t>
            </a:r>
            <a:endParaRPr lang="en-US" altLang="ko-KR" dirty="0"/>
          </a:p>
          <a:p>
            <a:r>
              <a:rPr lang="ko-KR" altLang="en-US" dirty="0"/>
              <a:t>웹 사이트에서 개인별 포인트 랭킹 확인가능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66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AI </a:t>
            </a:r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은경</a:t>
            </a:r>
            <a:r>
              <a:rPr lang="en-US" altLang="ko-KR" dirty="0"/>
              <a:t>, </a:t>
            </a:r>
            <a:r>
              <a:rPr lang="ko-KR" altLang="en-US" dirty="0"/>
              <a:t>영석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캐글</a:t>
            </a:r>
            <a:r>
              <a:rPr lang="en-US" altLang="ko-KR" dirty="0"/>
              <a:t> </a:t>
            </a:r>
            <a:r>
              <a:rPr lang="ko-KR" altLang="en-US" dirty="0"/>
              <a:t>데이터셋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라즈베리 파이 카메라로 촬영하여 데이터 수집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</a:t>
            </a:r>
            <a:r>
              <a:rPr lang="ko-KR" altLang="en-US" dirty="0" err="1"/>
              <a:t>제너레이터하여</a:t>
            </a:r>
            <a:r>
              <a:rPr lang="ko-KR" altLang="en-US" dirty="0"/>
              <a:t> 총 </a:t>
            </a:r>
            <a:r>
              <a:rPr lang="en-US" altLang="ko-KR" dirty="0"/>
              <a:t>2047</a:t>
            </a:r>
            <a:r>
              <a:rPr lang="ko-KR" altLang="en-US" dirty="0"/>
              <a:t>개의 데이터셋 구축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ko-KR" altLang="en-US" dirty="0" err="1"/>
              <a:t>라벨링</a:t>
            </a:r>
            <a:r>
              <a:rPr lang="ko-KR" altLang="en-US" dirty="0"/>
              <a:t> 진행</a:t>
            </a:r>
            <a:r>
              <a:rPr lang="en-US" altLang="ko-KR" dirty="0"/>
              <a:t>, </a:t>
            </a:r>
            <a:r>
              <a:rPr lang="ko-KR" altLang="en-US" dirty="0"/>
              <a:t>이미지는 </a:t>
            </a:r>
            <a:r>
              <a:rPr lang="en-US" altLang="ko-KR" dirty="0"/>
              <a:t>640</a:t>
            </a:r>
            <a:r>
              <a:rPr lang="ko-KR" altLang="en-US" dirty="0"/>
              <a:t>으로 리사이징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여러가지 파라미터 값으로 학습한 결과 최적의 파라미터 값 찾음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detect</a:t>
            </a:r>
            <a:r>
              <a:rPr lang="ko-KR" altLang="en-US" dirty="0"/>
              <a:t> 결과 </a:t>
            </a:r>
            <a:r>
              <a:rPr lang="en-US" altLang="ko-KR" dirty="0"/>
              <a:t>json </a:t>
            </a:r>
            <a:r>
              <a:rPr lang="ko-KR" altLang="en-US" dirty="0"/>
              <a:t>형태로 출력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score </a:t>
            </a:r>
            <a:r>
              <a:rPr lang="ko-KR" altLang="en-US" dirty="0"/>
              <a:t>값이 </a:t>
            </a:r>
            <a:r>
              <a:rPr lang="en-US" altLang="ko-KR" dirty="0"/>
              <a:t>0.7 </a:t>
            </a:r>
            <a:r>
              <a:rPr lang="ko-KR" altLang="en-US" dirty="0"/>
              <a:t>이상이면서 가장 높은 </a:t>
            </a:r>
            <a:r>
              <a:rPr lang="ko-KR" altLang="en-US" dirty="0" err="1"/>
              <a:t>확률값만을</a:t>
            </a:r>
            <a:r>
              <a:rPr lang="ko-KR" altLang="en-US" dirty="0"/>
              <a:t> 출력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0.7 </a:t>
            </a:r>
            <a:r>
              <a:rPr lang="ko-KR" altLang="en-US" dirty="0"/>
              <a:t>이하인 경우 </a:t>
            </a:r>
            <a:r>
              <a:rPr lang="en-US" altLang="ko-KR" dirty="0"/>
              <a:t>other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2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ec2</a:t>
            </a:r>
            <a:r>
              <a:rPr lang="ko-KR" altLang="en-US" dirty="0"/>
              <a:t>에 모든 서비스 배포모든 서비스는 상에 배포되었습니다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유저 인터페이스는 </a:t>
            </a:r>
            <a:r>
              <a:rPr lang="en-US" altLang="ko-KR" dirty="0"/>
              <a:t>React</a:t>
            </a:r>
            <a:r>
              <a:rPr lang="ko-KR" altLang="en-US" dirty="0"/>
              <a:t>로 구현</a:t>
            </a:r>
            <a:r>
              <a:rPr lang="en-US" altLang="ko-KR" dirty="0"/>
              <a:t>, </a:t>
            </a:r>
            <a:r>
              <a:rPr lang="ko-KR" altLang="en-US" dirty="0" err="1"/>
              <a:t>백엔드는</a:t>
            </a:r>
            <a:r>
              <a:rPr lang="ko-KR" altLang="en-US" dirty="0"/>
              <a:t> 장고 </a:t>
            </a:r>
            <a:r>
              <a:rPr lang="ko-KR" altLang="en-US" dirty="0" err="1"/>
              <a:t>레스트</a:t>
            </a:r>
            <a:r>
              <a:rPr lang="ko-KR" altLang="en-US" dirty="0"/>
              <a:t> 프레임워크로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 터치 디바이스 </a:t>
            </a:r>
            <a:r>
              <a:rPr lang="ko-KR" altLang="en-US" dirty="0" err="1"/>
              <a:t>프론트엔드에서는</a:t>
            </a:r>
            <a:r>
              <a:rPr lang="ko-KR" altLang="en-US" dirty="0"/>
              <a:t>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상호작용하기 위한 </a:t>
            </a:r>
            <a:r>
              <a:rPr lang="en-US" altLang="ko-KR" dirty="0"/>
              <a:t>MQTT </a:t>
            </a:r>
            <a:r>
              <a:rPr lang="ko-KR" altLang="en-US" dirty="0"/>
              <a:t>통신 코드가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이와 함께 사용자 편의성을 위해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통신만으로 자동으로 화면간 라우팅이 가능하도록 설계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최종적으로 서비스를 마치게 되면 포인트 적립 </a:t>
            </a:r>
            <a:r>
              <a:rPr lang="en-US" altLang="ko-KR" dirty="0"/>
              <a:t>API</a:t>
            </a:r>
            <a:r>
              <a:rPr lang="ko-KR" altLang="en-US" dirty="0"/>
              <a:t>를 호출하여 처음 입력한 휴대폰 번호로 포인트가 적립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AIRSM</a:t>
            </a:r>
            <a:r>
              <a:rPr lang="ko-KR" altLang="en-US" dirty="0"/>
              <a:t>을 이용하여 적립된 포인트는 멤버십 서비스에 가입 후 확인가능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별도의 회원가입없이 포인트 적립가능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개선 필요 </a:t>
            </a:r>
            <a:r>
              <a:rPr lang="en-US" altLang="ko-KR" dirty="0"/>
              <a:t>: </a:t>
            </a:r>
            <a:r>
              <a:rPr lang="ko-KR" altLang="en-US" dirty="0"/>
              <a:t>현재는 개인인증 없이 휴대폰번호와 비밀번호 이름만 있으면 가입이 가능 </a:t>
            </a:r>
            <a:r>
              <a:rPr lang="en-US" altLang="ko-KR" dirty="0"/>
              <a:t>/ </a:t>
            </a:r>
            <a:r>
              <a:rPr lang="ko-KR" altLang="en-US" dirty="0"/>
              <a:t>추후 개인인증을 서비스 이용한 고객이 자신이라는 것을 증명하는 과정 필요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추가로 디바이스 관리를 위한 모니터링 서비스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카카오 지도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기반으로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데이터베이스에서 </a:t>
            </a:r>
            <a:r>
              <a:rPr lang="ko-KR" altLang="en-US" dirty="0" err="1"/>
              <a:t>재질별</a:t>
            </a:r>
            <a:r>
              <a:rPr lang="ko-KR" altLang="en-US" dirty="0"/>
              <a:t> 컵 수거 현황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호출하여 플라스틱 컵 초과 여부 확인가능</a:t>
            </a:r>
            <a:endParaRPr lang="en-US" altLang="ko-KR"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488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IoT </a:t>
            </a:r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상범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통신을 기반으로 디바이스 설계</a:t>
            </a:r>
            <a:r>
              <a:rPr lang="en-US" altLang="ko-KR" dirty="0"/>
              <a:t>, </a:t>
            </a:r>
            <a:r>
              <a:rPr lang="ko-KR" altLang="en-US" dirty="0"/>
              <a:t>총 세 가지의 통신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라즈베리 파이에 </a:t>
            </a:r>
            <a:r>
              <a:rPr lang="en-US" altLang="ko-KR" dirty="0"/>
              <a:t>AI </a:t>
            </a:r>
            <a:r>
              <a:rPr lang="ko-KR" altLang="en-US" dirty="0"/>
              <a:t>모델 올려 라즈베리 파이와 통신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웹과 라즈베리 파이와 통신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학습모델 결과값에 따른 모터제어 통신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확장성에 가장 큰 중점을 두어 세 가지 통신이 어디에서나 이루어질 수 있도록 구축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aws</a:t>
            </a:r>
            <a:r>
              <a:rPr lang="en-US" altLang="ko-KR" dirty="0"/>
              <a:t>, </a:t>
            </a:r>
            <a:r>
              <a:rPr lang="ko-KR" altLang="en-US" dirty="0"/>
              <a:t>웹 서버 어디에 모델을 올려도 통신가능</a:t>
            </a:r>
            <a:r>
              <a:rPr lang="en-US" altLang="ko-KR" dirty="0"/>
              <a:t> </a:t>
            </a:r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03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BigData</a:t>
            </a:r>
            <a:r>
              <a:rPr lang="en-US" dirty="0"/>
              <a:t> </a:t>
            </a:r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나영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서울시 </a:t>
            </a:r>
            <a:r>
              <a:rPr lang="ko-KR" altLang="en-US" dirty="0" err="1"/>
              <a:t>에어즘</a:t>
            </a:r>
            <a:r>
              <a:rPr lang="ko-KR" altLang="en-US" dirty="0"/>
              <a:t> 최적화 위치 선정 작업 진행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테이크아웃컵</a:t>
            </a:r>
            <a:r>
              <a:rPr lang="ko-KR" altLang="en-US" dirty="0"/>
              <a:t> 최대 배출 지역에 </a:t>
            </a:r>
            <a:r>
              <a:rPr lang="ko-KR" altLang="en-US" dirty="0" err="1"/>
              <a:t>에어즘</a:t>
            </a:r>
            <a:r>
              <a:rPr lang="ko-KR" altLang="en-US" dirty="0"/>
              <a:t> 위치한다면 재질에 따른 </a:t>
            </a:r>
            <a:r>
              <a:rPr lang="ko-KR" altLang="en-US" dirty="0" err="1"/>
              <a:t>테이크아웃컵</a:t>
            </a:r>
            <a:r>
              <a:rPr lang="ko-KR" altLang="en-US" dirty="0"/>
              <a:t> 수거율이 높아질 것이고 이는 플라스틱 재활용률 극대화에 기여</a:t>
            </a: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활용데이터 </a:t>
            </a:r>
            <a:r>
              <a:rPr lang="en-US" altLang="ko-KR" dirty="0"/>
              <a:t>: </a:t>
            </a:r>
            <a:r>
              <a:rPr lang="ko-KR" altLang="en-US" dirty="0"/>
              <a:t>유동인구데이터</a:t>
            </a:r>
            <a:r>
              <a:rPr lang="en-US" altLang="ko-KR" dirty="0"/>
              <a:t>, </a:t>
            </a:r>
            <a:r>
              <a:rPr lang="ko-KR" altLang="en-US" dirty="0"/>
              <a:t>카드데이터</a:t>
            </a:r>
            <a:r>
              <a:rPr lang="en-US" altLang="ko-KR" dirty="0"/>
              <a:t>, </a:t>
            </a:r>
            <a:r>
              <a:rPr lang="ko-KR" altLang="en-US" dirty="0"/>
              <a:t>상가정보데이터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행정동별</a:t>
            </a:r>
            <a:r>
              <a:rPr lang="en-US" altLang="ko-KR" dirty="0"/>
              <a:t>, </a:t>
            </a:r>
            <a:r>
              <a:rPr lang="ko-KR" altLang="en-US" dirty="0"/>
              <a:t>집계구별로 </a:t>
            </a:r>
            <a:r>
              <a:rPr lang="ko-KR" altLang="en-US" dirty="0" err="1"/>
              <a:t>전처리</a:t>
            </a:r>
            <a:r>
              <a:rPr lang="ko-KR" altLang="en-US" dirty="0"/>
              <a:t> 과정을 거쳐 유동인구</a:t>
            </a:r>
            <a:r>
              <a:rPr lang="en-US" altLang="ko-KR" dirty="0"/>
              <a:t>, </a:t>
            </a:r>
            <a:r>
              <a:rPr lang="ko-KR" altLang="en-US" dirty="0"/>
              <a:t>카페 수</a:t>
            </a:r>
            <a:r>
              <a:rPr lang="en-US" altLang="ko-KR" dirty="0"/>
              <a:t>, </a:t>
            </a:r>
            <a:r>
              <a:rPr lang="ko-KR" altLang="en-US" dirty="0"/>
              <a:t>카페이용건수</a:t>
            </a:r>
            <a:r>
              <a:rPr lang="en-US" altLang="ko-KR" dirty="0"/>
              <a:t>, </a:t>
            </a:r>
            <a:r>
              <a:rPr lang="ko-KR" altLang="en-US" dirty="0"/>
              <a:t>카페매출 변수 설정</a:t>
            </a:r>
            <a:r>
              <a:rPr lang="en-US" altLang="ko-KR" dirty="0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행정동을 선정하기 위해 </a:t>
            </a:r>
            <a:r>
              <a:rPr lang="en-US" altLang="ko-KR" dirty="0"/>
              <a:t>k-means </a:t>
            </a:r>
            <a:r>
              <a:rPr lang="ko-KR" altLang="en-US" dirty="0" err="1"/>
              <a:t>클러스트링</a:t>
            </a:r>
            <a:r>
              <a:rPr lang="ko-KR" altLang="en-US" dirty="0"/>
              <a:t> 진행 후 타겟 클러스터링 선정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정규화를 통한 가중합으로 점수 산출하여 </a:t>
            </a:r>
            <a:r>
              <a:rPr lang="ko-KR" altLang="en-US" dirty="0" err="1"/>
              <a:t>집계구</a:t>
            </a:r>
            <a:r>
              <a:rPr lang="ko-KR" altLang="en-US" dirty="0"/>
              <a:t> 선정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QGIS</a:t>
            </a:r>
            <a:r>
              <a:rPr lang="ko-KR" altLang="en-US" dirty="0"/>
              <a:t>를 이용하여 </a:t>
            </a:r>
            <a:r>
              <a:rPr lang="ko-KR" altLang="en-US" dirty="0" err="1"/>
              <a:t>집계구</a:t>
            </a:r>
            <a:r>
              <a:rPr lang="ko-KR" altLang="en-US" dirty="0"/>
              <a:t> 내 위치한 카페들의 평균 좌표를 구해 최종 위치를 선정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554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244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84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en-US" altLang="ko-KR" dirty="0"/>
              <a:t>-&gt; </a:t>
            </a:r>
            <a:r>
              <a:rPr lang="ko-KR" altLang="en-US" dirty="0"/>
              <a:t>수행결과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5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종각 젊음의 거리에 </a:t>
            </a:r>
            <a:r>
              <a:rPr lang="ko-KR" altLang="en-US" dirty="0" err="1"/>
              <a:t>에어즘이</a:t>
            </a:r>
            <a:r>
              <a:rPr lang="ko-KR" altLang="en-US" dirty="0"/>
              <a:t> 위치한다는 가정하에 플라스틱 컵 수거현황 표현</a:t>
            </a: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845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wbs</a:t>
            </a:r>
            <a:r>
              <a:rPr lang="ko-KR" altLang="en-US" dirty="0"/>
              <a:t>에 대한 자세한 내용 구글 공유문서 참고</a:t>
            </a: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637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에어즘</a:t>
            </a:r>
            <a:r>
              <a:rPr lang="ko-KR" altLang="en-US" dirty="0"/>
              <a:t> 서비스 제공 시 사용자에게 올바른 플라스틱 분류에 대한 인식개선</a:t>
            </a:r>
            <a:endParaRPr lang="en-US" altLang="ko-KR" dirty="0"/>
          </a:p>
          <a:p>
            <a:r>
              <a:rPr lang="ko-KR" altLang="en-US" dirty="0"/>
              <a:t>모니터링 시스템을 통한 분리배출 현황을 파악하고 회수시기를 예측하여 효율적인 동선 관리 가능</a:t>
            </a:r>
            <a:endParaRPr lang="en-US" altLang="ko-KR" dirty="0"/>
          </a:p>
          <a:p>
            <a:r>
              <a:rPr lang="ko-KR" altLang="en-US" dirty="0"/>
              <a:t>뿐만 아니라 지역 </a:t>
            </a:r>
            <a:r>
              <a:rPr lang="ko-KR" altLang="en-US" dirty="0" err="1"/>
              <a:t>회수량</a:t>
            </a:r>
            <a:r>
              <a:rPr lang="ko-KR" altLang="en-US" dirty="0"/>
              <a:t> 추이파악을 통해 지역별 경쟁구도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5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플라스틱 목표 재활용 </a:t>
            </a:r>
            <a:r>
              <a:rPr lang="ko-KR" altLang="en-US" dirty="0" err="1"/>
              <a:t>달성률</a:t>
            </a:r>
            <a:r>
              <a:rPr lang="en-US" altLang="ko-KR" dirty="0"/>
              <a:t>, </a:t>
            </a:r>
            <a:r>
              <a:rPr lang="ko-KR" altLang="en-US" dirty="0"/>
              <a:t>목표 이용객 </a:t>
            </a:r>
            <a:r>
              <a:rPr lang="ko-KR" altLang="en-US" dirty="0" err="1"/>
              <a:t>달성률</a:t>
            </a:r>
            <a:r>
              <a:rPr lang="ko-KR" altLang="en-US" dirty="0"/>
              <a:t> </a:t>
            </a:r>
            <a:r>
              <a:rPr lang="en-US" altLang="ko-KR" dirty="0"/>
              <a:t>KPI </a:t>
            </a:r>
            <a:r>
              <a:rPr lang="ko-KR" altLang="en-US" dirty="0"/>
              <a:t>지표에 관한 아이디어 제시</a:t>
            </a:r>
            <a:endParaRPr lang="en-US" altLang="ko-KR" dirty="0"/>
          </a:p>
          <a:p>
            <a:r>
              <a:rPr lang="ko-KR" altLang="en-US" dirty="0"/>
              <a:t>구체적인 수치로 제안은 어렵지만 사용자의 적극적인 참여로 재활용률 증가와 효율적인 회수 관리 여부 파악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5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더 나아가 표준화 방안 제시</a:t>
            </a:r>
            <a:endParaRPr lang="en-US" altLang="ko-KR" b="0" i="0" dirty="0">
              <a:solidFill>
                <a:srgbClr val="444444"/>
              </a:solidFill>
              <a:effectLst/>
              <a:latin typeface="나눔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현재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: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 대부분의 플라스틱에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나눔고딕"/>
              </a:rPr>
              <a:t>라벨지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 존재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환경을 위해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나눔고딕"/>
              </a:rPr>
              <a:t>라벨지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 제거 플라스틱 생산에 대한 움직임</a:t>
            </a:r>
            <a:endParaRPr lang="en-US" altLang="ko-KR" b="0" i="0" dirty="0">
              <a:solidFill>
                <a:srgbClr val="444444"/>
              </a:solidFill>
              <a:effectLst/>
              <a:latin typeface="나눔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재활용률이 가장 높은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pet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소재로 통일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양각 로고 사용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 -&gt;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실제로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나눔고딕"/>
              </a:rPr>
              <a:t>이디야는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2019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년부터 양각 로고를 새긴 친환경 컵 사용</a:t>
            </a:r>
            <a:endParaRPr lang="en-US" altLang="ko-KR" b="0" i="0" dirty="0">
              <a:solidFill>
                <a:srgbClr val="444444"/>
              </a:solidFill>
              <a:effectLst/>
              <a:latin typeface="나눔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현재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: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소재에 따른 플라스틱 분류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x -&gt;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재활용률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나눔고딕"/>
              </a:rPr>
              <a:t>5% / 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나눔고딕"/>
              </a:rPr>
              <a:t>소재 통일 시 재활용률 높아짐</a:t>
            </a:r>
            <a:endParaRPr lang="en-US" altLang="ko-KR" b="0" i="0" dirty="0">
              <a:solidFill>
                <a:srgbClr val="444444"/>
              </a:solidFill>
              <a:effectLst/>
              <a:latin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34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초기 기획 </a:t>
            </a:r>
            <a:r>
              <a:rPr lang="en-US" altLang="ko-KR" dirty="0"/>
              <a:t>: </a:t>
            </a:r>
            <a:r>
              <a:rPr lang="ko-KR" altLang="en-US" dirty="0"/>
              <a:t>빨대</a:t>
            </a:r>
            <a:r>
              <a:rPr lang="en-US" altLang="ko-KR" dirty="0"/>
              <a:t>, </a:t>
            </a:r>
            <a:r>
              <a:rPr lang="ko-KR" altLang="en-US" dirty="0"/>
              <a:t>뚜껑</a:t>
            </a:r>
            <a:r>
              <a:rPr lang="en-US" altLang="ko-KR" dirty="0"/>
              <a:t>, </a:t>
            </a:r>
            <a:r>
              <a:rPr lang="ko-KR" altLang="en-US" dirty="0"/>
              <a:t>홀더</a:t>
            </a:r>
            <a:r>
              <a:rPr lang="en-US" altLang="ko-KR" dirty="0"/>
              <a:t>, </a:t>
            </a:r>
            <a:r>
              <a:rPr lang="ko-KR" altLang="en-US" dirty="0"/>
              <a:t>이물질 유무에 대한 판단 </a:t>
            </a:r>
            <a:r>
              <a:rPr lang="en-US" altLang="ko-KR" dirty="0"/>
              <a:t>+ </a:t>
            </a:r>
            <a:r>
              <a:rPr lang="ko-KR" altLang="en-US" dirty="0"/>
              <a:t>사용자 판단에 따른 플라스틱 재질 분류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타 서비스와의 </a:t>
            </a:r>
            <a:r>
              <a:rPr lang="ko-KR" altLang="en-US" dirty="0" err="1"/>
              <a:t>차별점</a:t>
            </a:r>
            <a:r>
              <a:rPr lang="ko-KR" altLang="en-US" dirty="0"/>
              <a:t> 고려하여 서비스 사용에 대한 절차 간소화</a:t>
            </a:r>
            <a:r>
              <a:rPr lang="en-US" altLang="ko-KR" dirty="0"/>
              <a:t>, </a:t>
            </a:r>
            <a:r>
              <a:rPr lang="ko-KR" altLang="en-US" dirty="0"/>
              <a:t>플라스틱 재질 분류 자동화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추후에 초기에 기획했던 빨대</a:t>
            </a:r>
            <a:r>
              <a:rPr lang="en-US" altLang="ko-KR" dirty="0"/>
              <a:t>, </a:t>
            </a:r>
            <a:r>
              <a:rPr lang="ko-KR" altLang="en-US" dirty="0"/>
              <a:t>뚜껑</a:t>
            </a:r>
            <a:r>
              <a:rPr lang="en-US" altLang="ko-KR" dirty="0"/>
              <a:t>, </a:t>
            </a:r>
            <a:r>
              <a:rPr lang="ko-KR" altLang="en-US" dirty="0"/>
              <a:t>홀더</a:t>
            </a:r>
            <a:r>
              <a:rPr lang="en-US" altLang="ko-KR" dirty="0"/>
              <a:t>, </a:t>
            </a:r>
            <a:r>
              <a:rPr lang="ko-KR" altLang="en-US" dirty="0"/>
              <a:t>이물질 유무에 대한 판단기능 추가</a:t>
            </a:r>
            <a:r>
              <a:rPr lang="en-US" altLang="ko-KR" dirty="0"/>
              <a:t>, </a:t>
            </a:r>
            <a:r>
              <a:rPr lang="ko-KR" altLang="en-US" dirty="0"/>
              <a:t>컵 수거 개수에 따른 </a:t>
            </a:r>
            <a:r>
              <a:rPr lang="ko-KR" altLang="en-US" dirty="0" err="1"/>
              <a:t>마커색상</a:t>
            </a:r>
            <a:r>
              <a:rPr lang="ko-KR" altLang="en-US" dirty="0"/>
              <a:t> 상이하게 표시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일정 개수 초과 시 관리자 </a:t>
            </a:r>
            <a:r>
              <a:rPr lang="ko-KR" altLang="en-US" dirty="0" err="1"/>
              <a:t>알림서비스</a:t>
            </a:r>
            <a:r>
              <a:rPr lang="ko-KR" altLang="en-US" dirty="0"/>
              <a:t> 제공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제휴카페 및 기업 선정하여 적립된 포인트 사용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개인별 랭킹 </a:t>
            </a:r>
            <a:r>
              <a:rPr lang="en-US" altLang="ko-KR" dirty="0"/>
              <a:t>-&gt; </a:t>
            </a:r>
            <a:r>
              <a:rPr lang="ko-KR" altLang="en-US" dirty="0"/>
              <a:t>지역별 랭킹으로 확장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플라스틱 소재 통일 </a:t>
            </a:r>
            <a:r>
              <a:rPr lang="en-US" altLang="ko-KR" dirty="0"/>
              <a:t>-&gt; </a:t>
            </a:r>
            <a:r>
              <a:rPr lang="ko-KR" altLang="en-US" dirty="0"/>
              <a:t>이미지 분류 성능 개선하여 모든 플라스틱 소재로 확대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</a:t>
            </a:r>
            <a:r>
              <a:rPr lang="en-US" altLang="ko-KR" dirty="0"/>
              <a:t>: </a:t>
            </a:r>
            <a:r>
              <a:rPr lang="ko-KR" altLang="en-US" dirty="0"/>
              <a:t>하나의 컵에 대한 분류 </a:t>
            </a:r>
            <a:r>
              <a:rPr lang="en-US" altLang="ko-KR" dirty="0"/>
              <a:t>/ </a:t>
            </a:r>
            <a:r>
              <a:rPr lang="ko-KR" altLang="en-US" dirty="0"/>
              <a:t>여러 개의 컵 투입 시 컨베이어 벨트를 따라 자동으로 분류할 수 있도록 설계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784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85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01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122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16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로 인해 집에 있는 시간이 많아지면서 배달음식을 많이 </a:t>
            </a:r>
            <a:r>
              <a:rPr lang="ko-KR" altLang="en-US" dirty="0" err="1"/>
              <a:t>시켜먹음</a:t>
            </a:r>
            <a:endParaRPr lang="en-US" altLang="ko-KR" dirty="0"/>
          </a:p>
          <a:p>
            <a:r>
              <a:rPr lang="ko-KR" altLang="en-US" dirty="0"/>
              <a:t>맛있게 먹고 열심히 분리수거 하지만</a:t>
            </a:r>
            <a:r>
              <a:rPr lang="en-US" altLang="ko-KR" dirty="0"/>
              <a:t> </a:t>
            </a:r>
            <a:r>
              <a:rPr lang="ko-KR" altLang="en-US" dirty="0"/>
              <a:t>재활용률 증가에 크게 기여하지 못함</a:t>
            </a:r>
            <a:endParaRPr lang="en-US" altLang="ko-KR" dirty="0"/>
          </a:p>
          <a:p>
            <a:r>
              <a:rPr lang="ko-KR" altLang="en-US" dirty="0" err="1"/>
              <a:t>실질재활용률은</a:t>
            </a:r>
            <a:r>
              <a:rPr lang="ko-KR" altLang="en-US" dirty="0"/>
              <a:t> 단 </a:t>
            </a:r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303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804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317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8021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18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806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1879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6433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9322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92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플라스틱 재질 종류 알고 계시나요</a:t>
            </a:r>
            <a:r>
              <a:rPr lang="en-US" altLang="ko-KR" dirty="0"/>
              <a:t>? </a:t>
            </a:r>
            <a:r>
              <a:rPr lang="ko-KR" altLang="en-US" dirty="0"/>
              <a:t>다 같은 플라스틱이 아님</a:t>
            </a:r>
            <a:endParaRPr lang="en-US" altLang="ko-KR" dirty="0"/>
          </a:p>
          <a:p>
            <a:pPr algn="l"/>
            <a:r>
              <a:rPr lang="ko-KR" altLang="en-US" dirty="0"/>
              <a:t>플라스틱 일회용컵의 종류에는 </a:t>
            </a:r>
            <a:r>
              <a:rPr lang="en-US" altLang="ko-KR" dirty="0"/>
              <a:t>pet, pp, </a:t>
            </a:r>
            <a:r>
              <a:rPr lang="en-US" altLang="ko-KR" dirty="0" err="1"/>
              <a:t>ps</a:t>
            </a:r>
            <a:r>
              <a:rPr lang="ko-KR" altLang="en-US" dirty="0"/>
              <a:t>가 있음</a:t>
            </a:r>
            <a:endParaRPr lang="en-US" altLang="ko-KR" dirty="0"/>
          </a:p>
          <a:p>
            <a:pPr algn="l"/>
            <a:r>
              <a:rPr lang="ko-KR" altLang="en-US" dirty="0" err="1"/>
              <a:t>만랩커피</a:t>
            </a:r>
            <a:r>
              <a:rPr lang="ko-KR" altLang="en-US" dirty="0"/>
              <a:t> 플라스틱 종류 확인</a:t>
            </a:r>
            <a:endParaRPr lang="en-US" altLang="ko-KR" dirty="0"/>
          </a:p>
          <a:p>
            <a:pPr algn="l"/>
            <a:r>
              <a:rPr lang="ko-KR" altLang="en-US" dirty="0"/>
              <a:t>컵 밑바닥에 플라스틱 재질 표기하지만 비용적</a:t>
            </a:r>
            <a:r>
              <a:rPr lang="en-US" altLang="ko-KR" dirty="0"/>
              <a:t>, </a:t>
            </a:r>
            <a:r>
              <a:rPr lang="ko-KR" altLang="en-US" dirty="0"/>
              <a:t>시간적 어려움으로 인해 선별 불가능</a:t>
            </a:r>
            <a:endParaRPr lang="en-US" altLang="ko-KR" dirty="0"/>
          </a:p>
          <a:p>
            <a:pPr algn="l"/>
            <a:r>
              <a:rPr lang="ko-KR" altLang="en-US" dirty="0"/>
              <a:t>로고 잉크 인쇄 제거 시 추가 공정 필요하여 재활용 불가능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9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유사 서비스로 오늘의 분리수거</a:t>
            </a:r>
            <a:r>
              <a:rPr lang="en-US" altLang="ko-KR" dirty="0"/>
              <a:t>, </a:t>
            </a:r>
            <a:r>
              <a:rPr lang="ko-KR" altLang="en-US" dirty="0" err="1"/>
              <a:t>수퍼빈</a:t>
            </a:r>
            <a:r>
              <a:rPr lang="ko-KR" altLang="en-US" dirty="0"/>
              <a:t> 존재</a:t>
            </a:r>
            <a:endParaRPr lang="en-US" altLang="ko-KR" dirty="0"/>
          </a:p>
          <a:p>
            <a:pPr algn="l"/>
            <a:r>
              <a:rPr lang="ko-KR" altLang="en-US" dirty="0"/>
              <a:t>코엑스에 오늘의 분리수거 있음</a:t>
            </a:r>
            <a:endParaRPr lang="en-US" altLang="ko-KR" dirty="0"/>
          </a:p>
          <a:p>
            <a:pPr algn="l"/>
            <a:r>
              <a:rPr lang="ko-KR" altLang="en-US" dirty="0"/>
              <a:t>어플 설치 후 바코드 인식하는 번거로움</a:t>
            </a:r>
            <a:endParaRPr lang="en-US" altLang="ko-KR" dirty="0"/>
          </a:p>
          <a:p>
            <a:pPr algn="l"/>
            <a:r>
              <a:rPr lang="ko-KR" altLang="en-US" dirty="0"/>
              <a:t>그럼에도 불구하고 적립된 포인트로 우유나 사이다로 교환 가능하고 재밌어서 계속 하고싶은 욕구 존재</a:t>
            </a:r>
            <a:endParaRPr lang="en-US" altLang="ko-KR" dirty="0"/>
          </a:p>
          <a:p>
            <a:pPr algn="l"/>
            <a:r>
              <a:rPr lang="ko-KR" altLang="en-US" dirty="0"/>
              <a:t>페트병</a:t>
            </a:r>
            <a:r>
              <a:rPr lang="en-US" altLang="ko-KR" dirty="0"/>
              <a:t>, </a:t>
            </a:r>
            <a:r>
              <a:rPr lang="ko-KR" altLang="en-US" dirty="0"/>
              <a:t>캔</a:t>
            </a:r>
            <a:r>
              <a:rPr lang="en-US" altLang="ko-KR" dirty="0"/>
              <a:t>, </a:t>
            </a:r>
            <a:r>
              <a:rPr lang="ko-KR" altLang="en-US" dirty="0"/>
              <a:t>우유곽 등 대분류에 </a:t>
            </a:r>
            <a:r>
              <a:rPr lang="ko-KR" altLang="en-US" dirty="0" err="1"/>
              <a:t>한정지어</a:t>
            </a:r>
            <a:r>
              <a:rPr lang="ko-KR" altLang="en-US" dirty="0"/>
              <a:t> 서비스 제공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27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에어즘은</a:t>
            </a:r>
            <a:r>
              <a:rPr lang="ko-KR" altLang="en-US" dirty="0"/>
              <a:t> 플라스틱 일회용컵에 초점을 맞춘 지능형 </a:t>
            </a:r>
            <a:r>
              <a:rPr lang="ko-KR" altLang="en-US" dirty="0" err="1"/>
              <a:t>분리수거함으로</a:t>
            </a:r>
            <a:r>
              <a:rPr lang="ko-KR" altLang="en-US" dirty="0"/>
              <a:t> 플라스틱 재질을 판단하여 자동으로 분류해주는 서비스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사용자 유도를 통한 플라스틱 재질의 정확한 분류를 하는 것이 </a:t>
            </a:r>
            <a:r>
              <a:rPr lang="ko-KR" altLang="en-US" dirty="0" err="1"/>
              <a:t>에어즘의</a:t>
            </a:r>
            <a:r>
              <a:rPr lang="ko-KR" altLang="en-US" dirty="0"/>
              <a:t> 목적임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6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1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유사 서비스와의 </a:t>
            </a:r>
            <a:r>
              <a:rPr lang="ko-KR" altLang="en-US" dirty="0" err="1"/>
              <a:t>차별점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간단한 절차</a:t>
            </a:r>
            <a:endParaRPr lang="en-US" altLang="ko-KR" dirty="0"/>
          </a:p>
          <a:p>
            <a:r>
              <a:rPr lang="ko-KR" altLang="en-US" dirty="0"/>
              <a:t>단 세 가지의 절차만 존재</a:t>
            </a:r>
            <a:endParaRPr lang="en-US" altLang="ko-KR" dirty="0"/>
          </a:p>
          <a:p>
            <a:r>
              <a:rPr lang="ko-KR" altLang="en-US" dirty="0"/>
              <a:t>별도의 어플 설치</a:t>
            </a:r>
            <a:r>
              <a:rPr lang="en-US" altLang="ko-KR" dirty="0"/>
              <a:t>,</a:t>
            </a:r>
            <a:r>
              <a:rPr lang="ko-KR" altLang="en-US" dirty="0"/>
              <a:t> 회원가입 없이도 사용가능한 서비스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002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0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3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1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9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5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6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8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9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9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77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2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4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674B-0D66-41C4-AD38-5ED4775AF00E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" y="0"/>
            <a:ext cx="162961" cy="809625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" y="809625"/>
            <a:ext cx="162961" cy="6048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13" idx="0"/>
          </p:cNvCxnSpPr>
          <p:nvPr userDrawn="1"/>
        </p:nvCxnSpPr>
        <p:spPr>
          <a:xfrm>
            <a:off x="81482" y="809625"/>
            <a:ext cx="1211051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02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&#54980;&#47280;&#49884;&#47592;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IRSM.wmv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Supreme-YS/Convergence_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18" Type="http://schemas.openxmlformats.org/officeDocument/2006/relationships/image" Target="../media/image6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jpe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402424" y="2050187"/>
            <a:ext cx="53776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A-IoT Recycle</a:t>
            </a:r>
          </a:p>
          <a:p>
            <a:pPr algn="ctr"/>
            <a:r>
              <a:rPr lang="en-US" altLang="ko-KR" sz="5400" dirty="0">
                <a:solidFill>
                  <a:srgbClr val="40548C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Sorting</a:t>
            </a:r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Machine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591695" y="3804513"/>
            <a:ext cx="5091886" cy="571500"/>
            <a:chOff x="3596459" y="4020413"/>
            <a:chExt cx="5091886" cy="571500"/>
          </a:xfrm>
        </p:grpSpPr>
        <p:sp>
          <p:nvSpPr>
            <p:cNvPr id="18" name="TextBox 17"/>
            <p:cNvSpPr txBox="1"/>
            <p:nvPr/>
          </p:nvSpPr>
          <p:spPr>
            <a:xfrm>
              <a:off x="3780966" y="4133038"/>
              <a:ext cx="2864887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지능형 플라스틱 일회용컵 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분리수거함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9" name="액자 18"/>
            <p:cNvSpPr/>
            <p:nvPr/>
          </p:nvSpPr>
          <p:spPr>
            <a:xfrm>
              <a:off x="3596459" y="4020413"/>
              <a:ext cx="5091886" cy="571500"/>
            </a:xfrm>
            <a:prstGeom prst="frame">
              <a:avLst>
                <a:gd name="adj1" fmla="val 4167"/>
              </a:avLst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rot="10800000">
              <a:off x="7928788" y="4273153"/>
              <a:ext cx="142875" cy="72386"/>
            </a:xfrm>
            <a:prstGeom prst="triangle">
              <a:avLst/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rot="18900000">
              <a:off x="8229682" y="4144792"/>
              <a:ext cx="231829" cy="322739"/>
            </a:xfrm>
            <a:custGeom>
              <a:avLst/>
              <a:gdLst>
                <a:gd name="connsiteX0" fmla="*/ 757900 w 1019176"/>
                <a:gd name="connsiteY0" fmla="*/ 261275 h 1418838"/>
                <a:gd name="connsiteX1" fmla="*/ 261275 w 1019176"/>
                <a:gd name="connsiteY1" fmla="*/ 261275 h 1418838"/>
                <a:gd name="connsiteX2" fmla="*/ 261275 w 1019176"/>
                <a:gd name="connsiteY2" fmla="*/ 757900 h 1418838"/>
                <a:gd name="connsiteX3" fmla="*/ 757900 w 1019176"/>
                <a:gd name="connsiteY3" fmla="*/ 757900 h 1418838"/>
                <a:gd name="connsiteX4" fmla="*/ 757900 w 1019176"/>
                <a:gd name="connsiteY4" fmla="*/ 261275 h 1418838"/>
                <a:gd name="connsiteX5" fmla="*/ 869921 w 1019176"/>
                <a:gd name="connsiteY5" fmla="*/ 149255 h 1418838"/>
                <a:gd name="connsiteX6" fmla="*/ 869921 w 1019176"/>
                <a:gd name="connsiteY6" fmla="*/ 869921 h 1418838"/>
                <a:gd name="connsiteX7" fmla="*/ 701346 w 1019176"/>
                <a:gd name="connsiteY7" fmla="*/ 981862 h 1418838"/>
                <a:gd name="connsiteX8" fmla="*/ 630693 w 1019176"/>
                <a:gd name="connsiteY8" fmla="*/ 1002801 h 1418838"/>
                <a:gd name="connsiteX9" fmla="*/ 637555 w 1019176"/>
                <a:gd name="connsiteY9" fmla="*/ 1036792 h 1418838"/>
                <a:gd name="connsiteX10" fmla="*/ 637555 w 1019176"/>
                <a:gd name="connsiteY10" fmla="*/ 1306682 h 1418838"/>
                <a:gd name="connsiteX11" fmla="*/ 525399 w 1019176"/>
                <a:gd name="connsiteY11" fmla="*/ 1418838 h 1418838"/>
                <a:gd name="connsiteX12" fmla="*/ 516102 w 1019176"/>
                <a:gd name="connsiteY12" fmla="*/ 1418838 h 1418838"/>
                <a:gd name="connsiteX13" fmla="*/ 403946 w 1019176"/>
                <a:gd name="connsiteY13" fmla="*/ 1306682 h 1418838"/>
                <a:gd name="connsiteX14" fmla="*/ 403946 w 1019176"/>
                <a:gd name="connsiteY14" fmla="*/ 1036792 h 1418838"/>
                <a:gd name="connsiteX15" fmla="*/ 409548 w 1019176"/>
                <a:gd name="connsiteY15" fmla="*/ 1009044 h 1418838"/>
                <a:gd name="connsiteX16" fmla="*/ 317829 w 1019176"/>
                <a:gd name="connsiteY16" fmla="*/ 981862 h 1418838"/>
                <a:gd name="connsiteX17" fmla="*/ 149255 w 1019176"/>
                <a:gd name="connsiteY17" fmla="*/ 869921 h 1418838"/>
                <a:gd name="connsiteX18" fmla="*/ 149255 w 1019176"/>
                <a:gd name="connsiteY18" fmla="*/ 149255 h 1418838"/>
                <a:gd name="connsiteX19" fmla="*/ 869921 w 1019176"/>
                <a:gd name="connsiteY19" fmla="*/ 149255 h 141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176" h="1418838">
                  <a:moveTo>
                    <a:pt x="757900" y="261275"/>
                  </a:moveTo>
                  <a:cubicBezTo>
                    <a:pt x="620761" y="124136"/>
                    <a:pt x="398414" y="124136"/>
                    <a:pt x="261275" y="261275"/>
                  </a:cubicBezTo>
                  <a:cubicBezTo>
                    <a:pt x="124136" y="398414"/>
                    <a:pt x="124136" y="620761"/>
                    <a:pt x="261275" y="757900"/>
                  </a:cubicBezTo>
                  <a:cubicBezTo>
                    <a:pt x="398414" y="895039"/>
                    <a:pt x="620761" y="895039"/>
                    <a:pt x="757900" y="757900"/>
                  </a:cubicBezTo>
                  <a:cubicBezTo>
                    <a:pt x="895039" y="620761"/>
                    <a:pt x="895039" y="398414"/>
                    <a:pt x="757900" y="261275"/>
                  </a:cubicBezTo>
                  <a:close/>
                  <a:moveTo>
                    <a:pt x="869921" y="149255"/>
                  </a:moveTo>
                  <a:cubicBezTo>
                    <a:pt x="1068928" y="348261"/>
                    <a:pt x="1068928" y="670914"/>
                    <a:pt x="869921" y="869921"/>
                  </a:cubicBezTo>
                  <a:cubicBezTo>
                    <a:pt x="820169" y="919673"/>
                    <a:pt x="762690" y="956986"/>
                    <a:pt x="701346" y="981862"/>
                  </a:cubicBezTo>
                  <a:lnTo>
                    <a:pt x="630693" y="1002801"/>
                  </a:lnTo>
                  <a:lnTo>
                    <a:pt x="637555" y="1036792"/>
                  </a:lnTo>
                  <a:lnTo>
                    <a:pt x="637555" y="1306682"/>
                  </a:lnTo>
                  <a:cubicBezTo>
                    <a:pt x="637555" y="1368624"/>
                    <a:pt x="587341" y="1418838"/>
                    <a:pt x="525399" y="1418838"/>
                  </a:cubicBezTo>
                  <a:lnTo>
                    <a:pt x="516102" y="1418838"/>
                  </a:lnTo>
                  <a:cubicBezTo>
                    <a:pt x="454160" y="1418838"/>
                    <a:pt x="403946" y="1368624"/>
                    <a:pt x="403946" y="1306682"/>
                  </a:cubicBezTo>
                  <a:lnTo>
                    <a:pt x="403946" y="1036792"/>
                  </a:lnTo>
                  <a:lnTo>
                    <a:pt x="409548" y="1009044"/>
                  </a:lnTo>
                  <a:lnTo>
                    <a:pt x="317829" y="981862"/>
                  </a:lnTo>
                  <a:cubicBezTo>
                    <a:pt x="256486" y="956986"/>
                    <a:pt x="199006" y="919673"/>
                    <a:pt x="149255" y="869921"/>
                  </a:cubicBezTo>
                  <a:cubicBezTo>
                    <a:pt x="-49752" y="670914"/>
                    <a:pt x="-49752" y="348261"/>
                    <a:pt x="149255" y="149255"/>
                  </a:cubicBezTo>
                  <a:cubicBezTo>
                    <a:pt x="348261" y="-49752"/>
                    <a:pt x="670914" y="-49752"/>
                    <a:pt x="869921" y="149255"/>
                  </a:cubicBezTo>
                  <a:close/>
                </a:path>
              </a:pathLst>
            </a:cu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40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>
            <a:hlinkClick r:id="rId3" action="ppaction://hlinkfile"/>
          </p:cNvPr>
          <p:cNvSpPr/>
          <p:nvPr/>
        </p:nvSpPr>
        <p:spPr>
          <a:xfrm>
            <a:off x="5233987" y="209549"/>
            <a:ext cx="1714501" cy="319723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후뢰시맨</a:t>
            </a:r>
            <a:endParaRPr lang="ko-KR" altLang="en-US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61E3-C505-468C-843B-F17D8748FFA0}"/>
              </a:ext>
            </a:extLst>
          </p:cNvPr>
          <p:cNvSpPr txBox="1"/>
          <p:nvPr/>
        </p:nvSpPr>
        <p:spPr>
          <a:xfrm>
            <a:off x="4519201" y="5000814"/>
            <a:ext cx="324640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박나영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팀장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김창준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심영석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정은경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한상범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75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2396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아키텍처 설계 및 주요 기능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0038E45-CBD2-4192-B5AE-178ED337C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7" y="1209144"/>
            <a:ext cx="11663190" cy="48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0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기능 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D67B811-EC6E-4D0B-85DD-27C44A5CCA77}"/>
              </a:ext>
            </a:extLst>
          </p:cNvPr>
          <p:cNvGrpSpPr/>
          <p:nvPr/>
        </p:nvGrpSpPr>
        <p:grpSpPr>
          <a:xfrm>
            <a:off x="1744458" y="2088161"/>
            <a:ext cx="3743332" cy="623233"/>
            <a:chOff x="7622824" y="1594738"/>
            <a:chExt cx="3743332" cy="623233"/>
          </a:xfrm>
        </p:grpSpPr>
        <p:sp>
          <p:nvSpPr>
            <p:cNvPr id="44" name="TextBox 91">
              <a:extLst>
                <a:ext uri="{FF2B5EF4-FFF2-40B4-BE49-F238E27FC236}">
                  <a16:creationId xmlns:a16="http://schemas.microsoft.com/office/drawing/2014/main" id="{4C2B213E-AB92-4106-8150-59662D90D4FE}"/>
                </a:ext>
              </a:extLst>
            </p:cNvPr>
            <p:cNvSpPr txBox="1"/>
            <p:nvPr/>
          </p:nvSpPr>
          <p:spPr>
            <a:xfrm>
              <a:off x="7622824" y="1594738"/>
              <a:ext cx="374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카메라를 통해 플라스틱 재질 파악</a:t>
              </a:r>
            </a:p>
          </p:txBody>
        </p:sp>
        <p:sp>
          <p:nvSpPr>
            <p:cNvPr id="45" name="TextBox 92">
              <a:extLst>
                <a:ext uri="{FF2B5EF4-FFF2-40B4-BE49-F238E27FC236}">
                  <a16:creationId xmlns:a16="http://schemas.microsoft.com/office/drawing/2014/main" id="{0A2F1530-6976-4F19-96C8-FDA3282FE0DC}"/>
                </a:ext>
              </a:extLst>
            </p:cNvPr>
            <p:cNvSpPr txBox="1"/>
            <p:nvPr/>
          </p:nvSpPr>
          <p:spPr>
            <a:xfrm>
              <a:off x="7622824" y="1879417"/>
              <a:ext cx="1500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가이드라인 제시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DEF0ED-E35C-4557-ADB5-2A7824F9BC4E}"/>
              </a:ext>
            </a:extLst>
          </p:cNvPr>
          <p:cNvGrpSpPr/>
          <p:nvPr/>
        </p:nvGrpSpPr>
        <p:grpSpPr>
          <a:xfrm>
            <a:off x="902939" y="4438311"/>
            <a:ext cx="628650" cy="628650"/>
            <a:chOff x="8251933" y="4001489"/>
            <a:chExt cx="628650" cy="62865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AD3A72E-175B-4366-8AB4-BDE92FDA7601}"/>
                </a:ext>
              </a:extLst>
            </p:cNvPr>
            <p:cNvSpPr/>
            <p:nvPr/>
          </p:nvSpPr>
          <p:spPr>
            <a:xfrm>
              <a:off x="8251933" y="4001489"/>
              <a:ext cx="628650" cy="628650"/>
            </a:xfrm>
            <a:prstGeom prst="ellipse">
              <a:avLst/>
            </a:prstGeom>
            <a:noFill/>
            <a:ln w="19050">
              <a:solidFill>
                <a:srgbClr val="40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52" name="Group 17">
              <a:extLst>
                <a:ext uri="{FF2B5EF4-FFF2-40B4-BE49-F238E27FC236}">
                  <a16:creationId xmlns:a16="http://schemas.microsoft.com/office/drawing/2014/main" id="{C574686C-BAB0-4392-9D23-015DF0681A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94700" y="4175125"/>
              <a:ext cx="342900" cy="282575"/>
              <a:chOff x="5288" y="2630"/>
              <a:chExt cx="216" cy="178"/>
            </a:xfrm>
          </p:grpSpPr>
          <p:sp>
            <p:nvSpPr>
              <p:cNvPr id="53" name="AutoShape 16">
                <a:extLst>
                  <a:ext uri="{FF2B5EF4-FFF2-40B4-BE49-F238E27FC236}">
                    <a16:creationId xmlns:a16="http://schemas.microsoft.com/office/drawing/2014/main" id="{0C36572C-FD58-4AC0-BCBD-8068CCA5653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88" y="2630"/>
                <a:ext cx="216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798FF942-EEB1-41A6-A1E0-7967CC4F61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8" y="2631"/>
                <a:ext cx="216" cy="177"/>
              </a:xfrm>
              <a:custGeom>
                <a:avLst/>
                <a:gdLst>
                  <a:gd name="T0" fmla="*/ 2074 w 6907"/>
                  <a:gd name="T1" fmla="*/ 19 h 5664"/>
                  <a:gd name="T2" fmla="*/ 1818 w 6907"/>
                  <a:gd name="T3" fmla="*/ 158 h 5664"/>
                  <a:gd name="T4" fmla="*/ 1655 w 6907"/>
                  <a:gd name="T5" fmla="*/ 399 h 5664"/>
                  <a:gd name="T6" fmla="*/ 1619 w 6907"/>
                  <a:gd name="T7" fmla="*/ 809 h 5664"/>
                  <a:gd name="T8" fmla="*/ 1208 w 6907"/>
                  <a:gd name="T9" fmla="*/ 846 h 5664"/>
                  <a:gd name="T10" fmla="*/ 967 w 6907"/>
                  <a:gd name="T11" fmla="*/ 1009 h 5664"/>
                  <a:gd name="T12" fmla="*/ 829 w 6907"/>
                  <a:gd name="T13" fmla="*/ 1264 h 5664"/>
                  <a:gd name="T14" fmla="*/ 607 w 6907"/>
                  <a:gd name="T15" fmla="*/ 1618 h 5664"/>
                  <a:gd name="T16" fmla="*/ 344 w 6907"/>
                  <a:gd name="T17" fmla="*/ 1678 h 5664"/>
                  <a:gd name="T18" fmla="*/ 120 w 6907"/>
                  <a:gd name="T19" fmla="*/ 1863 h 5664"/>
                  <a:gd name="T20" fmla="*/ 7 w 6907"/>
                  <a:gd name="T21" fmla="*/ 2133 h 5664"/>
                  <a:gd name="T22" fmla="*/ 7 w 6907"/>
                  <a:gd name="T23" fmla="*/ 5149 h 5664"/>
                  <a:gd name="T24" fmla="*/ 120 w 6907"/>
                  <a:gd name="T25" fmla="*/ 5420 h 5664"/>
                  <a:gd name="T26" fmla="*/ 344 w 6907"/>
                  <a:gd name="T27" fmla="*/ 5604 h 5664"/>
                  <a:gd name="T28" fmla="*/ 607 w 6907"/>
                  <a:gd name="T29" fmla="*/ 5664 h 5664"/>
                  <a:gd name="T30" fmla="*/ 4862 w 6907"/>
                  <a:gd name="T31" fmla="*/ 5627 h 5664"/>
                  <a:gd name="T32" fmla="*/ 5103 w 6907"/>
                  <a:gd name="T33" fmla="*/ 5466 h 5664"/>
                  <a:gd name="T34" fmla="*/ 5242 w 6907"/>
                  <a:gd name="T35" fmla="*/ 5209 h 5664"/>
                  <a:gd name="T36" fmla="*/ 5491 w 6907"/>
                  <a:gd name="T37" fmla="*/ 4855 h 5664"/>
                  <a:gd name="T38" fmla="*/ 5754 w 6907"/>
                  <a:gd name="T39" fmla="*/ 4795 h 5664"/>
                  <a:gd name="T40" fmla="*/ 5977 w 6907"/>
                  <a:gd name="T41" fmla="*/ 4611 h 5664"/>
                  <a:gd name="T42" fmla="*/ 6090 w 6907"/>
                  <a:gd name="T43" fmla="*/ 4340 h 5664"/>
                  <a:gd name="T44" fmla="*/ 6331 w 6907"/>
                  <a:gd name="T45" fmla="*/ 4045 h 5664"/>
                  <a:gd name="T46" fmla="*/ 6615 w 6907"/>
                  <a:gd name="T47" fmla="*/ 3958 h 5664"/>
                  <a:gd name="T48" fmla="*/ 6819 w 6907"/>
                  <a:gd name="T49" fmla="*/ 3753 h 5664"/>
                  <a:gd name="T50" fmla="*/ 6906 w 6907"/>
                  <a:gd name="T51" fmla="*/ 3470 h 5664"/>
                  <a:gd name="T52" fmla="*/ 6888 w 6907"/>
                  <a:gd name="T53" fmla="*/ 455 h 5664"/>
                  <a:gd name="T54" fmla="*/ 6749 w 6907"/>
                  <a:gd name="T55" fmla="*/ 199 h 5664"/>
                  <a:gd name="T56" fmla="*/ 6508 w 6907"/>
                  <a:gd name="T57" fmla="*/ 37 h 5664"/>
                  <a:gd name="T58" fmla="*/ 4551 w 6907"/>
                  <a:gd name="T59" fmla="*/ 2023 h 5664"/>
                  <a:gd name="T60" fmla="*/ 2650 w 6907"/>
                  <a:gd name="T61" fmla="*/ 3875 h 5664"/>
                  <a:gd name="T62" fmla="*/ 2487 w 6907"/>
                  <a:gd name="T63" fmla="*/ 3815 h 5664"/>
                  <a:gd name="T64" fmla="*/ 1741 w 6907"/>
                  <a:gd name="T65" fmla="*/ 3638 h 5664"/>
                  <a:gd name="T66" fmla="*/ 2222 w 6907"/>
                  <a:gd name="T67" fmla="*/ 4123 h 5664"/>
                  <a:gd name="T68" fmla="*/ 2485 w 6907"/>
                  <a:gd name="T69" fmla="*/ 4263 h 5664"/>
                  <a:gd name="T70" fmla="*/ 2776 w 6907"/>
                  <a:gd name="T71" fmla="*/ 4263 h 5664"/>
                  <a:gd name="T72" fmla="*/ 3039 w 6907"/>
                  <a:gd name="T73" fmla="*/ 4123 h 5664"/>
                  <a:gd name="T74" fmla="*/ 4856 w 6907"/>
                  <a:gd name="T75" fmla="*/ 4973 h 5664"/>
                  <a:gd name="T76" fmla="*/ 5692 w 6907"/>
                  <a:gd name="T77" fmla="*/ 4269 h 5664"/>
                  <a:gd name="T78" fmla="*/ 5587 w 6907"/>
                  <a:gd name="T79" fmla="*/ 4426 h 5664"/>
                  <a:gd name="T80" fmla="*/ 5261 w 6907"/>
                  <a:gd name="T81" fmla="*/ 2225 h 5664"/>
                  <a:gd name="T82" fmla="*/ 5201 w 6907"/>
                  <a:gd name="T83" fmla="*/ 1963 h 5664"/>
                  <a:gd name="T84" fmla="*/ 5017 w 6907"/>
                  <a:gd name="T85" fmla="*/ 1740 h 5664"/>
                  <a:gd name="T86" fmla="*/ 4747 w 6907"/>
                  <a:gd name="T87" fmla="*/ 1625 h 5664"/>
                  <a:gd name="T88" fmla="*/ 1215 w 6907"/>
                  <a:gd name="T89" fmla="*/ 1395 h 5664"/>
                  <a:gd name="T90" fmla="*/ 1320 w 6907"/>
                  <a:gd name="T91" fmla="*/ 1238 h 5664"/>
                  <a:gd name="T92" fmla="*/ 5511 w 6907"/>
                  <a:gd name="T93" fmla="*/ 1215 h 5664"/>
                  <a:gd name="T94" fmla="*/ 5669 w 6907"/>
                  <a:gd name="T95" fmla="*/ 1320 h 5664"/>
                  <a:gd name="T96" fmla="*/ 6502 w 6907"/>
                  <a:gd name="T97" fmla="*/ 3439 h 5664"/>
                  <a:gd name="T98" fmla="*/ 6428 w 6907"/>
                  <a:gd name="T99" fmla="*/ 3596 h 5664"/>
                  <a:gd name="T100" fmla="*/ 6098 w 6907"/>
                  <a:gd name="T101" fmla="*/ 3641 h 5664"/>
                  <a:gd name="T102" fmla="*/ 6060 w 6907"/>
                  <a:gd name="T103" fmla="*/ 1208 h 5664"/>
                  <a:gd name="T104" fmla="*/ 5898 w 6907"/>
                  <a:gd name="T105" fmla="*/ 967 h 5664"/>
                  <a:gd name="T106" fmla="*/ 5642 w 6907"/>
                  <a:gd name="T107" fmla="*/ 829 h 5664"/>
                  <a:gd name="T108" fmla="*/ 2023 w 6907"/>
                  <a:gd name="T109" fmla="*/ 607 h 5664"/>
                  <a:gd name="T110" fmla="*/ 2097 w 6907"/>
                  <a:gd name="T111" fmla="*/ 451 h 5664"/>
                  <a:gd name="T112" fmla="*/ 6300 w 6907"/>
                  <a:gd name="T113" fmla="*/ 405 h 5664"/>
                  <a:gd name="T114" fmla="*/ 6456 w 6907"/>
                  <a:gd name="T115" fmla="*/ 479 h 5664"/>
                  <a:gd name="T116" fmla="*/ 6502 w 6907"/>
                  <a:gd name="T117" fmla="*/ 3439 h 5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907" h="5664">
                    <a:moveTo>
                      <a:pt x="6300" y="0"/>
                    </a:moveTo>
                    <a:lnTo>
                      <a:pt x="2226" y="0"/>
                    </a:lnTo>
                    <a:lnTo>
                      <a:pt x="2194" y="1"/>
                    </a:lnTo>
                    <a:lnTo>
                      <a:pt x="2134" y="7"/>
                    </a:lnTo>
                    <a:lnTo>
                      <a:pt x="2074" y="19"/>
                    </a:lnTo>
                    <a:lnTo>
                      <a:pt x="2017" y="37"/>
                    </a:lnTo>
                    <a:lnTo>
                      <a:pt x="1963" y="60"/>
                    </a:lnTo>
                    <a:lnTo>
                      <a:pt x="1911" y="88"/>
                    </a:lnTo>
                    <a:lnTo>
                      <a:pt x="1863" y="121"/>
                    </a:lnTo>
                    <a:lnTo>
                      <a:pt x="1818" y="158"/>
                    </a:lnTo>
                    <a:lnTo>
                      <a:pt x="1777" y="199"/>
                    </a:lnTo>
                    <a:lnTo>
                      <a:pt x="1739" y="244"/>
                    </a:lnTo>
                    <a:lnTo>
                      <a:pt x="1707" y="293"/>
                    </a:lnTo>
                    <a:lnTo>
                      <a:pt x="1678" y="344"/>
                    </a:lnTo>
                    <a:lnTo>
                      <a:pt x="1655" y="399"/>
                    </a:lnTo>
                    <a:lnTo>
                      <a:pt x="1638" y="455"/>
                    </a:lnTo>
                    <a:lnTo>
                      <a:pt x="1626" y="515"/>
                    </a:lnTo>
                    <a:lnTo>
                      <a:pt x="1620" y="576"/>
                    </a:lnTo>
                    <a:lnTo>
                      <a:pt x="1619" y="607"/>
                    </a:lnTo>
                    <a:lnTo>
                      <a:pt x="1619" y="809"/>
                    </a:lnTo>
                    <a:lnTo>
                      <a:pt x="1416" y="809"/>
                    </a:lnTo>
                    <a:lnTo>
                      <a:pt x="1385" y="810"/>
                    </a:lnTo>
                    <a:lnTo>
                      <a:pt x="1324" y="816"/>
                    </a:lnTo>
                    <a:lnTo>
                      <a:pt x="1265" y="829"/>
                    </a:lnTo>
                    <a:lnTo>
                      <a:pt x="1208" y="846"/>
                    </a:lnTo>
                    <a:lnTo>
                      <a:pt x="1153" y="869"/>
                    </a:lnTo>
                    <a:lnTo>
                      <a:pt x="1102" y="897"/>
                    </a:lnTo>
                    <a:lnTo>
                      <a:pt x="1053" y="930"/>
                    </a:lnTo>
                    <a:lnTo>
                      <a:pt x="1009" y="967"/>
                    </a:lnTo>
                    <a:lnTo>
                      <a:pt x="967" y="1009"/>
                    </a:lnTo>
                    <a:lnTo>
                      <a:pt x="930" y="1053"/>
                    </a:lnTo>
                    <a:lnTo>
                      <a:pt x="897" y="1102"/>
                    </a:lnTo>
                    <a:lnTo>
                      <a:pt x="869" y="1153"/>
                    </a:lnTo>
                    <a:lnTo>
                      <a:pt x="846" y="1208"/>
                    </a:lnTo>
                    <a:lnTo>
                      <a:pt x="829" y="1264"/>
                    </a:lnTo>
                    <a:lnTo>
                      <a:pt x="816" y="1324"/>
                    </a:lnTo>
                    <a:lnTo>
                      <a:pt x="810" y="1385"/>
                    </a:lnTo>
                    <a:lnTo>
                      <a:pt x="809" y="1416"/>
                    </a:lnTo>
                    <a:lnTo>
                      <a:pt x="809" y="1618"/>
                    </a:lnTo>
                    <a:lnTo>
                      <a:pt x="607" y="1618"/>
                    </a:lnTo>
                    <a:lnTo>
                      <a:pt x="576" y="1619"/>
                    </a:lnTo>
                    <a:lnTo>
                      <a:pt x="514" y="1625"/>
                    </a:lnTo>
                    <a:lnTo>
                      <a:pt x="455" y="1638"/>
                    </a:lnTo>
                    <a:lnTo>
                      <a:pt x="398" y="1655"/>
                    </a:lnTo>
                    <a:lnTo>
                      <a:pt x="344" y="1678"/>
                    </a:lnTo>
                    <a:lnTo>
                      <a:pt x="292" y="1706"/>
                    </a:lnTo>
                    <a:lnTo>
                      <a:pt x="244" y="1739"/>
                    </a:lnTo>
                    <a:lnTo>
                      <a:pt x="198" y="1776"/>
                    </a:lnTo>
                    <a:lnTo>
                      <a:pt x="158" y="1818"/>
                    </a:lnTo>
                    <a:lnTo>
                      <a:pt x="120" y="1863"/>
                    </a:lnTo>
                    <a:lnTo>
                      <a:pt x="88" y="1911"/>
                    </a:lnTo>
                    <a:lnTo>
                      <a:pt x="60" y="1962"/>
                    </a:lnTo>
                    <a:lnTo>
                      <a:pt x="36" y="2017"/>
                    </a:lnTo>
                    <a:lnTo>
                      <a:pt x="19" y="2074"/>
                    </a:lnTo>
                    <a:lnTo>
                      <a:pt x="7" y="2133"/>
                    </a:lnTo>
                    <a:lnTo>
                      <a:pt x="1" y="2194"/>
                    </a:lnTo>
                    <a:lnTo>
                      <a:pt x="0" y="2225"/>
                    </a:lnTo>
                    <a:lnTo>
                      <a:pt x="0" y="5057"/>
                    </a:lnTo>
                    <a:lnTo>
                      <a:pt x="1" y="5088"/>
                    </a:lnTo>
                    <a:lnTo>
                      <a:pt x="7" y="5149"/>
                    </a:lnTo>
                    <a:lnTo>
                      <a:pt x="19" y="5209"/>
                    </a:lnTo>
                    <a:lnTo>
                      <a:pt x="36" y="5265"/>
                    </a:lnTo>
                    <a:lnTo>
                      <a:pt x="60" y="5320"/>
                    </a:lnTo>
                    <a:lnTo>
                      <a:pt x="88" y="5372"/>
                    </a:lnTo>
                    <a:lnTo>
                      <a:pt x="120" y="5420"/>
                    </a:lnTo>
                    <a:lnTo>
                      <a:pt x="158" y="5465"/>
                    </a:lnTo>
                    <a:lnTo>
                      <a:pt x="199" y="5506"/>
                    </a:lnTo>
                    <a:lnTo>
                      <a:pt x="244" y="5544"/>
                    </a:lnTo>
                    <a:lnTo>
                      <a:pt x="292" y="5576"/>
                    </a:lnTo>
                    <a:lnTo>
                      <a:pt x="344" y="5604"/>
                    </a:lnTo>
                    <a:lnTo>
                      <a:pt x="399" y="5627"/>
                    </a:lnTo>
                    <a:lnTo>
                      <a:pt x="455" y="5645"/>
                    </a:lnTo>
                    <a:lnTo>
                      <a:pt x="515" y="5657"/>
                    </a:lnTo>
                    <a:lnTo>
                      <a:pt x="576" y="5663"/>
                    </a:lnTo>
                    <a:lnTo>
                      <a:pt x="607" y="5664"/>
                    </a:lnTo>
                    <a:lnTo>
                      <a:pt x="4654" y="5664"/>
                    </a:lnTo>
                    <a:lnTo>
                      <a:pt x="4685" y="5663"/>
                    </a:lnTo>
                    <a:lnTo>
                      <a:pt x="4746" y="5657"/>
                    </a:lnTo>
                    <a:lnTo>
                      <a:pt x="4805" y="5645"/>
                    </a:lnTo>
                    <a:lnTo>
                      <a:pt x="4862" y="5627"/>
                    </a:lnTo>
                    <a:lnTo>
                      <a:pt x="4916" y="5604"/>
                    </a:lnTo>
                    <a:lnTo>
                      <a:pt x="4967" y="5576"/>
                    </a:lnTo>
                    <a:lnTo>
                      <a:pt x="5016" y="5544"/>
                    </a:lnTo>
                    <a:lnTo>
                      <a:pt x="5062" y="5506"/>
                    </a:lnTo>
                    <a:lnTo>
                      <a:pt x="5103" y="5466"/>
                    </a:lnTo>
                    <a:lnTo>
                      <a:pt x="5139" y="5420"/>
                    </a:lnTo>
                    <a:lnTo>
                      <a:pt x="5173" y="5372"/>
                    </a:lnTo>
                    <a:lnTo>
                      <a:pt x="5201" y="5320"/>
                    </a:lnTo>
                    <a:lnTo>
                      <a:pt x="5224" y="5266"/>
                    </a:lnTo>
                    <a:lnTo>
                      <a:pt x="5242" y="5209"/>
                    </a:lnTo>
                    <a:lnTo>
                      <a:pt x="5254" y="5150"/>
                    </a:lnTo>
                    <a:lnTo>
                      <a:pt x="5260" y="5088"/>
                    </a:lnTo>
                    <a:lnTo>
                      <a:pt x="5261" y="5057"/>
                    </a:lnTo>
                    <a:lnTo>
                      <a:pt x="5261" y="4855"/>
                    </a:lnTo>
                    <a:lnTo>
                      <a:pt x="5491" y="4855"/>
                    </a:lnTo>
                    <a:lnTo>
                      <a:pt x="5522" y="4854"/>
                    </a:lnTo>
                    <a:lnTo>
                      <a:pt x="5583" y="4848"/>
                    </a:lnTo>
                    <a:lnTo>
                      <a:pt x="5642" y="4836"/>
                    </a:lnTo>
                    <a:lnTo>
                      <a:pt x="5699" y="4818"/>
                    </a:lnTo>
                    <a:lnTo>
                      <a:pt x="5754" y="4795"/>
                    </a:lnTo>
                    <a:lnTo>
                      <a:pt x="5805" y="4767"/>
                    </a:lnTo>
                    <a:lnTo>
                      <a:pt x="5854" y="4734"/>
                    </a:lnTo>
                    <a:lnTo>
                      <a:pt x="5898" y="4697"/>
                    </a:lnTo>
                    <a:lnTo>
                      <a:pt x="5940" y="4656"/>
                    </a:lnTo>
                    <a:lnTo>
                      <a:pt x="5977" y="4611"/>
                    </a:lnTo>
                    <a:lnTo>
                      <a:pt x="6010" y="4562"/>
                    </a:lnTo>
                    <a:lnTo>
                      <a:pt x="6038" y="4511"/>
                    </a:lnTo>
                    <a:lnTo>
                      <a:pt x="6060" y="4456"/>
                    </a:lnTo>
                    <a:lnTo>
                      <a:pt x="6078" y="4400"/>
                    </a:lnTo>
                    <a:lnTo>
                      <a:pt x="6090" y="4340"/>
                    </a:lnTo>
                    <a:lnTo>
                      <a:pt x="6097" y="4279"/>
                    </a:lnTo>
                    <a:lnTo>
                      <a:pt x="6098" y="4248"/>
                    </a:lnTo>
                    <a:lnTo>
                      <a:pt x="6098" y="4046"/>
                    </a:lnTo>
                    <a:lnTo>
                      <a:pt x="6300" y="4046"/>
                    </a:lnTo>
                    <a:lnTo>
                      <a:pt x="6331" y="4045"/>
                    </a:lnTo>
                    <a:lnTo>
                      <a:pt x="6392" y="4039"/>
                    </a:lnTo>
                    <a:lnTo>
                      <a:pt x="6452" y="4026"/>
                    </a:lnTo>
                    <a:lnTo>
                      <a:pt x="6508" y="4009"/>
                    </a:lnTo>
                    <a:lnTo>
                      <a:pt x="6563" y="3986"/>
                    </a:lnTo>
                    <a:lnTo>
                      <a:pt x="6615" y="3958"/>
                    </a:lnTo>
                    <a:lnTo>
                      <a:pt x="6663" y="3925"/>
                    </a:lnTo>
                    <a:lnTo>
                      <a:pt x="6708" y="3888"/>
                    </a:lnTo>
                    <a:lnTo>
                      <a:pt x="6749" y="3846"/>
                    </a:lnTo>
                    <a:lnTo>
                      <a:pt x="6787" y="3802"/>
                    </a:lnTo>
                    <a:lnTo>
                      <a:pt x="6819" y="3753"/>
                    </a:lnTo>
                    <a:lnTo>
                      <a:pt x="6847" y="3702"/>
                    </a:lnTo>
                    <a:lnTo>
                      <a:pt x="6870" y="3647"/>
                    </a:lnTo>
                    <a:lnTo>
                      <a:pt x="6888" y="3591"/>
                    </a:lnTo>
                    <a:lnTo>
                      <a:pt x="6900" y="3531"/>
                    </a:lnTo>
                    <a:lnTo>
                      <a:pt x="6906" y="3470"/>
                    </a:lnTo>
                    <a:lnTo>
                      <a:pt x="6907" y="3439"/>
                    </a:lnTo>
                    <a:lnTo>
                      <a:pt x="6907" y="607"/>
                    </a:lnTo>
                    <a:lnTo>
                      <a:pt x="6906" y="576"/>
                    </a:lnTo>
                    <a:lnTo>
                      <a:pt x="6900" y="515"/>
                    </a:lnTo>
                    <a:lnTo>
                      <a:pt x="6888" y="455"/>
                    </a:lnTo>
                    <a:lnTo>
                      <a:pt x="6870" y="399"/>
                    </a:lnTo>
                    <a:lnTo>
                      <a:pt x="6847" y="344"/>
                    </a:lnTo>
                    <a:lnTo>
                      <a:pt x="6819" y="293"/>
                    </a:lnTo>
                    <a:lnTo>
                      <a:pt x="6787" y="244"/>
                    </a:lnTo>
                    <a:lnTo>
                      <a:pt x="6749" y="199"/>
                    </a:lnTo>
                    <a:lnTo>
                      <a:pt x="6708" y="158"/>
                    </a:lnTo>
                    <a:lnTo>
                      <a:pt x="6663" y="121"/>
                    </a:lnTo>
                    <a:lnTo>
                      <a:pt x="6615" y="88"/>
                    </a:lnTo>
                    <a:lnTo>
                      <a:pt x="6563" y="60"/>
                    </a:lnTo>
                    <a:lnTo>
                      <a:pt x="6508" y="37"/>
                    </a:lnTo>
                    <a:lnTo>
                      <a:pt x="6452" y="19"/>
                    </a:lnTo>
                    <a:lnTo>
                      <a:pt x="6392" y="7"/>
                    </a:lnTo>
                    <a:lnTo>
                      <a:pt x="6331" y="1"/>
                    </a:lnTo>
                    <a:lnTo>
                      <a:pt x="6300" y="0"/>
                    </a:lnTo>
                    <a:close/>
                    <a:moveTo>
                      <a:pt x="4551" y="2023"/>
                    </a:moveTo>
                    <a:lnTo>
                      <a:pt x="2774" y="3815"/>
                    </a:lnTo>
                    <a:lnTo>
                      <a:pt x="2759" y="3830"/>
                    </a:lnTo>
                    <a:lnTo>
                      <a:pt x="2726" y="3853"/>
                    </a:lnTo>
                    <a:lnTo>
                      <a:pt x="2688" y="3868"/>
                    </a:lnTo>
                    <a:lnTo>
                      <a:pt x="2650" y="3875"/>
                    </a:lnTo>
                    <a:lnTo>
                      <a:pt x="2611" y="3875"/>
                    </a:lnTo>
                    <a:lnTo>
                      <a:pt x="2573" y="3868"/>
                    </a:lnTo>
                    <a:lnTo>
                      <a:pt x="2535" y="3853"/>
                    </a:lnTo>
                    <a:lnTo>
                      <a:pt x="2502" y="3830"/>
                    </a:lnTo>
                    <a:lnTo>
                      <a:pt x="2487" y="3815"/>
                    </a:lnTo>
                    <a:lnTo>
                      <a:pt x="710" y="2023"/>
                    </a:lnTo>
                    <a:lnTo>
                      <a:pt x="4551" y="2023"/>
                    </a:lnTo>
                    <a:close/>
                    <a:moveTo>
                      <a:pt x="405" y="4973"/>
                    </a:moveTo>
                    <a:lnTo>
                      <a:pt x="405" y="2289"/>
                    </a:lnTo>
                    <a:lnTo>
                      <a:pt x="1741" y="3638"/>
                    </a:lnTo>
                    <a:lnTo>
                      <a:pt x="405" y="4973"/>
                    </a:lnTo>
                    <a:close/>
                    <a:moveTo>
                      <a:pt x="691" y="5259"/>
                    </a:moveTo>
                    <a:lnTo>
                      <a:pt x="2025" y="3925"/>
                    </a:lnTo>
                    <a:lnTo>
                      <a:pt x="2199" y="4100"/>
                    </a:lnTo>
                    <a:lnTo>
                      <a:pt x="2222" y="4123"/>
                    </a:lnTo>
                    <a:lnTo>
                      <a:pt x="2269" y="4162"/>
                    </a:lnTo>
                    <a:lnTo>
                      <a:pt x="2320" y="4195"/>
                    </a:lnTo>
                    <a:lnTo>
                      <a:pt x="2373" y="4224"/>
                    </a:lnTo>
                    <a:lnTo>
                      <a:pt x="2428" y="4246"/>
                    </a:lnTo>
                    <a:lnTo>
                      <a:pt x="2485" y="4263"/>
                    </a:lnTo>
                    <a:lnTo>
                      <a:pt x="2542" y="4274"/>
                    </a:lnTo>
                    <a:lnTo>
                      <a:pt x="2601" y="4279"/>
                    </a:lnTo>
                    <a:lnTo>
                      <a:pt x="2660" y="4279"/>
                    </a:lnTo>
                    <a:lnTo>
                      <a:pt x="2718" y="4274"/>
                    </a:lnTo>
                    <a:lnTo>
                      <a:pt x="2776" y="4263"/>
                    </a:lnTo>
                    <a:lnTo>
                      <a:pt x="2833" y="4246"/>
                    </a:lnTo>
                    <a:lnTo>
                      <a:pt x="2887" y="4224"/>
                    </a:lnTo>
                    <a:lnTo>
                      <a:pt x="2941" y="4195"/>
                    </a:lnTo>
                    <a:lnTo>
                      <a:pt x="2992" y="4162"/>
                    </a:lnTo>
                    <a:lnTo>
                      <a:pt x="3039" y="4123"/>
                    </a:lnTo>
                    <a:lnTo>
                      <a:pt x="3061" y="4100"/>
                    </a:lnTo>
                    <a:lnTo>
                      <a:pt x="3235" y="3925"/>
                    </a:lnTo>
                    <a:lnTo>
                      <a:pt x="4570" y="5259"/>
                    </a:lnTo>
                    <a:lnTo>
                      <a:pt x="691" y="5259"/>
                    </a:lnTo>
                    <a:close/>
                    <a:moveTo>
                      <a:pt x="4856" y="4973"/>
                    </a:moveTo>
                    <a:lnTo>
                      <a:pt x="3520" y="3638"/>
                    </a:lnTo>
                    <a:lnTo>
                      <a:pt x="4856" y="2289"/>
                    </a:lnTo>
                    <a:lnTo>
                      <a:pt x="4856" y="4973"/>
                    </a:lnTo>
                    <a:close/>
                    <a:moveTo>
                      <a:pt x="5693" y="4248"/>
                    </a:moveTo>
                    <a:lnTo>
                      <a:pt x="5692" y="4269"/>
                    </a:lnTo>
                    <a:lnTo>
                      <a:pt x="5684" y="4309"/>
                    </a:lnTo>
                    <a:lnTo>
                      <a:pt x="5669" y="4344"/>
                    </a:lnTo>
                    <a:lnTo>
                      <a:pt x="5646" y="4376"/>
                    </a:lnTo>
                    <a:lnTo>
                      <a:pt x="5619" y="4405"/>
                    </a:lnTo>
                    <a:lnTo>
                      <a:pt x="5587" y="4426"/>
                    </a:lnTo>
                    <a:lnTo>
                      <a:pt x="5550" y="4441"/>
                    </a:lnTo>
                    <a:lnTo>
                      <a:pt x="5511" y="4449"/>
                    </a:lnTo>
                    <a:lnTo>
                      <a:pt x="5491" y="4450"/>
                    </a:lnTo>
                    <a:lnTo>
                      <a:pt x="5261" y="4450"/>
                    </a:lnTo>
                    <a:lnTo>
                      <a:pt x="5261" y="2225"/>
                    </a:lnTo>
                    <a:lnTo>
                      <a:pt x="5260" y="2194"/>
                    </a:lnTo>
                    <a:lnTo>
                      <a:pt x="5254" y="2133"/>
                    </a:lnTo>
                    <a:lnTo>
                      <a:pt x="5242" y="2075"/>
                    </a:lnTo>
                    <a:lnTo>
                      <a:pt x="5224" y="2017"/>
                    </a:lnTo>
                    <a:lnTo>
                      <a:pt x="5201" y="1963"/>
                    </a:lnTo>
                    <a:lnTo>
                      <a:pt x="5173" y="1912"/>
                    </a:lnTo>
                    <a:lnTo>
                      <a:pt x="5140" y="1863"/>
                    </a:lnTo>
                    <a:lnTo>
                      <a:pt x="5103" y="1818"/>
                    </a:lnTo>
                    <a:lnTo>
                      <a:pt x="5063" y="1776"/>
                    </a:lnTo>
                    <a:lnTo>
                      <a:pt x="5017" y="1740"/>
                    </a:lnTo>
                    <a:lnTo>
                      <a:pt x="4969" y="1706"/>
                    </a:lnTo>
                    <a:lnTo>
                      <a:pt x="4917" y="1678"/>
                    </a:lnTo>
                    <a:lnTo>
                      <a:pt x="4863" y="1655"/>
                    </a:lnTo>
                    <a:lnTo>
                      <a:pt x="4806" y="1638"/>
                    </a:lnTo>
                    <a:lnTo>
                      <a:pt x="4747" y="1625"/>
                    </a:lnTo>
                    <a:lnTo>
                      <a:pt x="4685" y="1619"/>
                    </a:lnTo>
                    <a:lnTo>
                      <a:pt x="4654" y="1618"/>
                    </a:lnTo>
                    <a:lnTo>
                      <a:pt x="1214" y="1618"/>
                    </a:lnTo>
                    <a:lnTo>
                      <a:pt x="1214" y="1416"/>
                    </a:lnTo>
                    <a:lnTo>
                      <a:pt x="1215" y="1395"/>
                    </a:lnTo>
                    <a:lnTo>
                      <a:pt x="1223" y="1355"/>
                    </a:lnTo>
                    <a:lnTo>
                      <a:pt x="1238" y="1320"/>
                    </a:lnTo>
                    <a:lnTo>
                      <a:pt x="1260" y="1288"/>
                    </a:lnTo>
                    <a:lnTo>
                      <a:pt x="1288" y="1260"/>
                    </a:lnTo>
                    <a:lnTo>
                      <a:pt x="1320" y="1238"/>
                    </a:lnTo>
                    <a:lnTo>
                      <a:pt x="1356" y="1223"/>
                    </a:lnTo>
                    <a:lnTo>
                      <a:pt x="1395" y="1215"/>
                    </a:lnTo>
                    <a:lnTo>
                      <a:pt x="1416" y="1214"/>
                    </a:lnTo>
                    <a:lnTo>
                      <a:pt x="5491" y="1214"/>
                    </a:lnTo>
                    <a:lnTo>
                      <a:pt x="5511" y="1215"/>
                    </a:lnTo>
                    <a:lnTo>
                      <a:pt x="5550" y="1223"/>
                    </a:lnTo>
                    <a:lnTo>
                      <a:pt x="5587" y="1238"/>
                    </a:lnTo>
                    <a:lnTo>
                      <a:pt x="5619" y="1260"/>
                    </a:lnTo>
                    <a:lnTo>
                      <a:pt x="5646" y="1288"/>
                    </a:lnTo>
                    <a:lnTo>
                      <a:pt x="5669" y="1320"/>
                    </a:lnTo>
                    <a:lnTo>
                      <a:pt x="5684" y="1355"/>
                    </a:lnTo>
                    <a:lnTo>
                      <a:pt x="5692" y="1395"/>
                    </a:lnTo>
                    <a:lnTo>
                      <a:pt x="5693" y="1416"/>
                    </a:lnTo>
                    <a:lnTo>
                      <a:pt x="5693" y="4248"/>
                    </a:lnTo>
                    <a:close/>
                    <a:moveTo>
                      <a:pt x="6502" y="3439"/>
                    </a:moveTo>
                    <a:lnTo>
                      <a:pt x="6501" y="3460"/>
                    </a:lnTo>
                    <a:lnTo>
                      <a:pt x="6493" y="3500"/>
                    </a:lnTo>
                    <a:lnTo>
                      <a:pt x="6478" y="3535"/>
                    </a:lnTo>
                    <a:lnTo>
                      <a:pt x="6456" y="3567"/>
                    </a:lnTo>
                    <a:lnTo>
                      <a:pt x="6428" y="3596"/>
                    </a:lnTo>
                    <a:lnTo>
                      <a:pt x="6396" y="3617"/>
                    </a:lnTo>
                    <a:lnTo>
                      <a:pt x="6360" y="3632"/>
                    </a:lnTo>
                    <a:lnTo>
                      <a:pt x="6320" y="3640"/>
                    </a:lnTo>
                    <a:lnTo>
                      <a:pt x="6300" y="3641"/>
                    </a:lnTo>
                    <a:lnTo>
                      <a:pt x="6098" y="3641"/>
                    </a:lnTo>
                    <a:lnTo>
                      <a:pt x="6098" y="1416"/>
                    </a:lnTo>
                    <a:lnTo>
                      <a:pt x="6097" y="1385"/>
                    </a:lnTo>
                    <a:lnTo>
                      <a:pt x="6090" y="1324"/>
                    </a:lnTo>
                    <a:lnTo>
                      <a:pt x="6078" y="1264"/>
                    </a:lnTo>
                    <a:lnTo>
                      <a:pt x="6060" y="1208"/>
                    </a:lnTo>
                    <a:lnTo>
                      <a:pt x="6038" y="1153"/>
                    </a:lnTo>
                    <a:lnTo>
                      <a:pt x="6010" y="1102"/>
                    </a:lnTo>
                    <a:lnTo>
                      <a:pt x="5977" y="1053"/>
                    </a:lnTo>
                    <a:lnTo>
                      <a:pt x="5940" y="1009"/>
                    </a:lnTo>
                    <a:lnTo>
                      <a:pt x="5898" y="967"/>
                    </a:lnTo>
                    <a:lnTo>
                      <a:pt x="5854" y="930"/>
                    </a:lnTo>
                    <a:lnTo>
                      <a:pt x="5805" y="897"/>
                    </a:lnTo>
                    <a:lnTo>
                      <a:pt x="5754" y="869"/>
                    </a:lnTo>
                    <a:lnTo>
                      <a:pt x="5699" y="846"/>
                    </a:lnTo>
                    <a:lnTo>
                      <a:pt x="5642" y="829"/>
                    </a:lnTo>
                    <a:lnTo>
                      <a:pt x="5583" y="816"/>
                    </a:lnTo>
                    <a:lnTo>
                      <a:pt x="5522" y="810"/>
                    </a:lnTo>
                    <a:lnTo>
                      <a:pt x="5491" y="809"/>
                    </a:lnTo>
                    <a:lnTo>
                      <a:pt x="2023" y="809"/>
                    </a:lnTo>
                    <a:lnTo>
                      <a:pt x="2023" y="607"/>
                    </a:lnTo>
                    <a:lnTo>
                      <a:pt x="2024" y="586"/>
                    </a:lnTo>
                    <a:lnTo>
                      <a:pt x="2033" y="546"/>
                    </a:lnTo>
                    <a:lnTo>
                      <a:pt x="2048" y="511"/>
                    </a:lnTo>
                    <a:lnTo>
                      <a:pt x="2069" y="479"/>
                    </a:lnTo>
                    <a:lnTo>
                      <a:pt x="2097" y="451"/>
                    </a:lnTo>
                    <a:lnTo>
                      <a:pt x="2130" y="429"/>
                    </a:lnTo>
                    <a:lnTo>
                      <a:pt x="2165" y="414"/>
                    </a:lnTo>
                    <a:lnTo>
                      <a:pt x="2205" y="406"/>
                    </a:lnTo>
                    <a:lnTo>
                      <a:pt x="2226" y="405"/>
                    </a:lnTo>
                    <a:lnTo>
                      <a:pt x="6300" y="405"/>
                    </a:lnTo>
                    <a:lnTo>
                      <a:pt x="6320" y="406"/>
                    </a:lnTo>
                    <a:lnTo>
                      <a:pt x="6360" y="414"/>
                    </a:lnTo>
                    <a:lnTo>
                      <a:pt x="6396" y="429"/>
                    </a:lnTo>
                    <a:lnTo>
                      <a:pt x="6428" y="451"/>
                    </a:lnTo>
                    <a:lnTo>
                      <a:pt x="6456" y="479"/>
                    </a:lnTo>
                    <a:lnTo>
                      <a:pt x="6478" y="511"/>
                    </a:lnTo>
                    <a:lnTo>
                      <a:pt x="6493" y="546"/>
                    </a:lnTo>
                    <a:lnTo>
                      <a:pt x="6501" y="586"/>
                    </a:lnTo>
                    <a:lnTo>
                      <a:pt x="6502" y="607"/>
                    </a:lnTo>
                    <a:lnTo>
                      <a:pt x="6502" y="3439"/>
                    </a:lnTo>
                    <a:close/>
                  </a:path>
                </a:pathLst>
              </a:custGeom>
              <a:solidFill>
                <a:srgbClr val="405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5249CE4-D36C-4A61-B3B4-1AF1088675FD}"/>
              </a:ext>
            </a:extLst>
          </p:cNvPr>
          <p:cNvCxnSpPr/>
          <p:nvPr/>
        </p:nvCxnSpPr>
        <p:spPr>
          <a:xfrm>
            <a:off x="950054" y="4021921"/>
            <a:ext cx="50434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7CB6443-5A5E-46A6-8D7C-F9CB7D37D872}"/>
              </a:ext>
            </a:extLst>
          </p:cNvPr>
          <p:cNvGrpSpPr/>
          <p:nvPr/>
        </p:nvGrpSpPr>
        <p:grpSpPr>
          <a:xfrm>
            <a:off x="1765140" y="4500356"/>
            <a:ext cx="3828292" cy="869454"/>
            <a:chOff x="7622824" y="1594738"/>
            <a:chExt cx="3828292" cy="869454"/>
          </a:xfrm>
        </p:grpSpPr>
        <p:sp>
          <p:nvSpPr>
            <p:cNvPr id="79" name="TextBox 127">
              <a:extLst>
                <a:ext uri="{FF2B5EF4-FFF2-40B4-BE49-F238E27FC236}">
                  <a16:creationId xmlns:a16="http://schemas.microsoft.com/office/drawing/2014/main" id="{2B11B96F-E40B-4ED6-8D78-8D00B7DAD396}"/>
                </a:ext>
              </a:extLst>
            </p:cNvPr>
            <p:cNvSpPr txBox="1"/>
            <p:nvPr/>
          </p:nvSpPr>
          <p:spPr>
            <a:xfrm>
              <a:off x="7622824" y="1594738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err="1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Mqtt</a:t>
              </a: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통신</a:t>
              </a:r>
            </a:p>
          </p:txBody>
        </p:sp>
        <p:sp>
          <p:nvSpPr>
            <p:cNvPr id="80" name="TextBox 128">
              <a:extLst>
                <a:ext uri="{FF2B5EF4-FFF2-40B4-BE49-F238E27FC236}">
                  <a16:creationId xmlns:a16="http://schemas.microsoft.com/office/drawing/2014/main" id="{AF475BA2-7E5E-4438-BDC3-E13ED94175EC}"/>
                </a:ext>
              </a:extLst>
            </p:cNvPr>
            <p:cNvSpPr txBox="1"/>
            <p:nvPr/>
          </p:nvSpPr>
          <p:spPr>
            <a:xfrm>
              <a:off x="7622824" y="1879417"/>
              <a:ext cx="3828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이기종간 데이터 통신 및 디바이스 제어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플라스틱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재질별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투입구 오픈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584996F-5802-426C-9125-C8A9F86A4049}"/>
              </a:ext>
            </a:extLst>
          </p:cNvPr>
          <p:cNvGrpSpPr/>
          <p:nvPr/>
        </p:nvGrpSpPr>
        <p:grpSpPr>
          <a:xfrm>
            <a:off x="882257" y="3229162"/>
            <a:ext cx="628650" cy="628650"/>
            <a:chOff x="8267592" y="2598328"/>
            <a:chExt cx="628650" cy="62865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514FD3B-9762-4B36-A84A-9E5B843D28C4}"/>
                </a:ext>
              </a:extLst>
            </p:cNvPr>
            <p:cNvSpPr/>
            <p:nvPr/>
          </p:nvSpPr>
          <p:spPr>
            <a:xfrm>
              <a:off x="8267592" y="2598328"/>
              <a:ext cx="628650" cy="628650"/>
            </a:xfrm>
            <a:prstGeom prst="ellipse">
              <a:avLst/>
            </a:prstGeom>
            <a:noFill/>
            <a:ln w="19050">
              <a:solidFill>
                <a:srgbClr val="383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36" name="Group 21">
              <a:extLst>
                <a:ext uri="{FF2B5EF4-FFF2-40B4-BE49-F238E27FC236}">
                  <a16:creationId xmlns:a16="http://schemas.microsoft.com/office/drawing/2014/main" id="{D1745041-86EA-4E40-956F-3B227AFEA9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410575" y="2760663"/>
              <a:ext cx="342900" cy="303212"/>
              <a:chOff x="5298" y="1739"/>
              <a:chExt cx="216" cy="191"/>
            </a:xfrm>
          </p:grpSpPr>
          <p:sp>
            <p:nvSpPr>
              <p:cNvPr id="39" name="AutoShape 20">
                <a:extLst>
                  <a:ext uri="{FF2B5EF4-FFF2-40B4-BE49-F238E27FC236}">
                    <a16:creationId xmlns:a16="http://schemas.microsoft.com/office/drawing/2014/main" id="{3A53CB5A-1BB3-4259-8F11-3EFDA2849F1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98" y="1739"/>
                <a:ext cx="216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BF2350F-FFCC-4E19-9FBE-27559C41A3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8" y="1740"/>
                <a:ext cx="216" cy="190"/>
              </a:xfrm>
              <a:custGeom>
                <a:avLst/>
                <a:gdLst>
                  <a:gd name="T0" fmla="*/ 4674 w 6907"/>
                  <a:gd name="T1" fmla="*/ 799 h 6082"/>
                  <a:gd name="T2" fmla="*/ 2271 w 6907"/>
                  <a:gd name="T3" fmla="*/ 6 h 6082"/>
                  <a:gd name="T4" fmla="*/ 2200 w 6907"/>
                  <a:gd name="T5" fmla="*/ 2 h 6082"/>
                  <a:gd name="T6" fmla="*/ 2151 w 6907"/>
                  <a:gd name="T7" fmla="*/ 15 h 6082"/>
                  <a:gd name="T8" fmla="*/ 99 w 6907"/>
                  <a:gd name="T9" fmla="*/ 839 h 6082"/>
                  <a:gd name="T10" fmla="*/ 19 w 6907"/>
                  <a:gd name="T11" fmla="*/ 926 h 6082"/>
                  <a:gd name="T12" fmla="*/ 0 w 6907"/>
                  <a:gd name="T13" fmla="*/ 1015 h 6082"/>
                  <a:gd name="T14" fmla="*/ 1 w 6907"/>
                  <a:gd name="T15" fmla="*/ 5905 h 6082"/>
                  <a:gd name="T16" fmla="*/ 37 w 6907"/>
                  <a:gd name="T17" fmla="*/ 5997 h 6082"/>
                  <a:gd name="T18" fmla="*/ 109 w 6907"/>
                  <a:gd name="T19" fmla="*/ 6059 h 6082"/>
                  <a:gd name="T20" fmla="*/ 202 w 6907"/>
                  <a:gd name="T21" fmla="*/ 6082 h 6082"/>
                  <a:gd name="T22" fmla="*/ 277 w 6907"/>
                  <a:gd name="T23" fmla="*/ 6067 h 6082"/>
                  <a:gd name="T24" fmla="*/ 4616 w 6907"/>
                  <a:gd name="T25" fmla="*/ 6071 h 6082"/>
                  <a:gd name="T26" fmla="*/ 4635 w 6907"/>
                  <a:gd name="T27" fmla="*/ 6076 h 6082"/>
                  <a:gd name="T28" fmla="*/ 4692 w 6907"/>
                  <a:gd name="T29" fmla="*/ 6081 h 6082"/>
                  <a:gd name="T30" fmla="*/ 4757 w 6907"/>
                  <a:gd name="T31" fmla="*/ 6066 h 6082"/>
                  <a:gd name="T32" fmla="*/ 6808 w 6907"/>
                  <a:gd name="T33" fmla="*/ 5243 h 6082"/>
                  <a:gd name="T34" fmla="*/ 6888 w 6907"/>
                  <a:gd name="T35" fmla="*/ 5156 h 6082"/>
                  <a:gd name="T36" fmla="*/ 6907 w 6907"/>
                  <a:gd name="T37" fmla="*/ 5068 h 6082"/>
                  <a:gd name="T38" fmla="*/ 6906 w 6907"/>
                  <a:gd name="T39" fmla="*/ 178 h 6082"/>
                  <a:gd name="T40" fmla="*/ 6870 w 6907"/>
                  <a:gd name="T41" fmla="*/ 85 h 6082"/>
                  <a:gd name="T42" fmla="*/ 6798 w 6907"/>
                  <a:gd name="T43" fmla="*/ 24 h 6082"/>
                  <a:gd name="T44" fmla="*/ 6705 w 6907"/>
                  <a:gd name="T45" fmla="*/ 0 h 6082"/>
                  <a:gd name="T46" fmla="*/ 6629 w 6907"/>
                  <a:gd name="T47" fmla="*/ 15 h 6082"/>
                  <a:gd name="T48" fmla="*/ 405 w 6907"/>
                  <a:gd name="T49" fmla="*/ 5579 h 6082"/>
                  <a:gd name="T50" fmla="*/ 2023 w 6907"/>
                  <a:gd name="T51" fmla="*/ 503 h 6082"/>
                  <a:gd name="T52" fmla="*/ 4479 w 6907"/>
                  <a:gd name="T53" fmla="*/ 3389 h 6082"/>
                  <a:gd name="T54" fmla="*/ 4472 w 6907"/>
                  <a:gd name="T55" fmla="*/ 3388 h 6082"/>
                  <a:gd name="T56" fmla="*/ 4348 w 6907"/>
                  <a:gd name="T57" fmla="*/ 3371 h 6082"/>
                  <a:gd name="T58" fmla="*/ 4191 w 6907"/>
                  <a:gd name="T59" fmla="*/ 3326 h 6082"/>
                  <a:gd name="T60" fmla="*/ 4134 w 6907"/>
                  <a:gd name="T61" fmla="*/ 3303 h 6082"/>
                  <a:gd name="T62" fmla="*/ 4055 w 6907"/>
                  <a:gd name="T63" fmla="*/ 3295 h 6082"/>
                  <a:gd name="T64" fmla="*/ 3980 w 6907"/>
                  <a:gd name="T65" fmla="*/ 3317 h 6082"/>
                  <a:gd name="T66" fmla="*/ 3919 w 6907"/>
                  <a:gd name="T67" fmla="*/ 3366 h 6082"/>
                  <a:gd name="T68" fmla="*/ 3888 w 6907"/>
                  <a:gd name="T69" fmla="*/ 3418 h 6082"/>
                  <a:gd name="T70" fmla="*/ 3872 w 6907"/>
                  <a:gd name="T71" fmla="*/ 3477 h 6082"/>
                  <a:gd name="T72" fmla="*/ 3880 w 6907"/>
                  <a:gd name="T73" fmla="*/ 3555 h 6082"/>
                  <a:gd name="T74" fmla="*/ 3915 w 6907"/>
                  <a:gd name="T75" fmla="*/ 3624 h 6082"/>
                  <a:gd name="T76" fmla="*/ 3976 w 6907"/>
                  <a:gd name="T77" fmla="*/ 3675 h 6082"/>
                  <a:gd name="T78" fmla="*/ 4070 w 6907"/>
                  <a:gd name="T79" fmla="*/ 3714 h 6082"/>
                  <a:gd name="T80" fmla="*/ 4350 w 6907"/>
                  <a:gd name="T81" fmla="*/ 3783 h 6082"/>
                  <a:gd name="T82" fmla="*/ 4479 w 6907"/>
                  <a:gd name="T83" fmla="*/ 3791 h 6082"/>
                  <a:gd name="T84" fmla="*/ 2428 w 6907"/>
                  <a:gd name="T85" fmla="*/ 4921 h 6082"/>
                  <a:gd name="T86" fmla="*/ 2471 w 6907"/>
                  <a:gd name="T87" fmla="*/ 2428 h 6082"/>
                  <a:gd name="T88" fmla="*/ 2595 w 6907"/>
                  <a:gd name="T89" fmla="*/ 2443 h 6082"/>
                  <a:gd name="T90" fmla="*/ 2656 w 6907"/>
                  <a:gd name="T91" fmla="*/ 2446 h 6082"/>
                  <a:gd name="T92" fmla="*/ 2730 w 6907"/>
                  <a:gd name="T93" fmla="*/ 2423 h 6082"/>
                  <a:gd name="T94" fmla="*/ 2789 w 6907"/>
                  <a:gd name="T95" fmla="*/ 2373 h 6082"/>
                  <a:gd name="T96" fmla="*/ 2827 w 6907"/>
                  <a:gd name="T97" fmla="*/ 2303 h 6082"/>
                  <a:gd name="T98" fmla="*/ 2835 w 6907"/>
                  <a:gd name="T99" fmla="*/ 2262 h 6082"/>
                  <a:gd name="T100" fmla="*/ 2826 w 6907"/>
                  <a:gd name="T101" fmla="*/ 2183 h 6082"/>
                  <a:gd name="T102" fmla="*/ 2788 w 6907"/>
                  <a:gd name="T103" fmla="*/ 2115 h 6082"/>
                  <a:gd name="T104" fmla="*/ 2729 w 6907"/>
                  <a:gd name="T105" fmla="*/ 2065 h 6082"/>
                  <a:gd name="T106" fmla="*/ 2671 w 6907"/>
                  <a:gd name="T107" fmla="*/ 2045 h 6082"/>
                  <a:gd name="T108" fmla="*/ 2489 w 6907"/>
                  <a:gd name="T109" fmla="*/ 2023 h 6082"/>
                  <a:gd name="T110" fmla="*/ 2428 w 6907"/>
                  <a:gd name="T111" fmla="*/ 485 h 6082"/>
                  <a:gd name="T112" fmla="*/ 4479 w 6907"/>
                  <a:gd name="T113" fmla="*/ 3389 h 6082"/>
                  <a:gd name="T114" fmla="*/ 4884 w 6907"/>
                  <a:gd name="T115" fmla="*/ 5579 h 6082"/>
                  <a:gd name="T116" fmla="*/ 6502 w 6907"/>
                  <a:gd name="T117" fmla="*/ 503 h 6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907" h="6082">
                    <a:moveTo>
                      <a:pt x="6629" y="15"/>
                    </a:moveTo>
                    <a:lnTo>
                      <a:pt x="4674" y="799"/>
                    </a:lnTo>
                    <a:lnTo>
                      <a:pt x="2289" y="11"/>
                    </a:lnTo>
                    <a:lnTo>
                      <a:pt x="2271" y="6"/>
                    </a:lnTo>
                    <a:lnTo>
                      <a:pt x="2236" y="1"/>
                    </a:lnTo>
                    <a:lnTo>
                      <a:pt x="2200" y="2"/>
                    </a:lnTo>
                    <a:lnTo>
                      <a:pt x="2166" y="10"/>
                    </a:lnTo>
                    <a:lnTo>
                      <a:pt x="2151" y="15"/>
                    </a:lnTo>
                    <a:lnTo>
                      <a:pt x="127" y="826"/>
                    </a:lnTo>
                    <a:lnTo>
                      <a:pt x="99" y="839"/>
                    </a:lnTo>
                    <a:lnTo>
                      <a:pt x="53" y="877"/>
                    </a:lnTo>
                    <a:lnTo>
                      <a:pt x="19" y="926"/>
                    </a:lnTo>
                    <a:lnTo>
                      <a:pt x="2" y="984"/>
                    </a:lnTo>
                    <a:lnTo>
                      <a:pt x="0" y="1015"/>
                    </a:lnTo>
                    <a:lnTo>
                      <a:pt x="0" y="5878"/>
                    </a:lnTo>
                    <a:lnTo>
                      <a:pt x="1" y="5905"/>
                    </a:lnTo>
                    <a:lnTo>
                      <a:pt x="14" y="5954"/>
                    </a:lnTo>
                    <a:lnTo>
                      <a:pt x="37" y="5997"/>
                    </a:lnTo>
                    <a:lnTo>
                      <a:pt x="70" y="6032"/>
                    </a:lnTo>
                    <a:lnTo>
                      <a:pt x="109" y="6059"/>
                    </a:lnTo>
                    <a:lnTo>
                      <a:pt x="155" y="6076"/>
                    </a:lnTo>
                    <a:lnTo>
                      <a:pt x="202" y="6082"/>
                    </a:lnTo>
                    <a:lnTo>
                      <a:pt x="253" y="6075"/>
                    </a:lnTo>
                    <a:lnTo>
                      <a:pt x="277" y="6067"/>
                    </a:lnTo>
                    <a:lnTo>
                      <a:pt x="2233" y="5283"/>
                    </a:lnTo>
                    <a:lnTo>
                      <a:pt x="4616" y="6071"/>
                    </a:lnTo>
                    <a:lnTo>
                      <a:pt x="4628" y="6074"/>
                    </a:lnTo>
                    <a:lnTo>
                      <a:pt x="4635" y="6076"/>
                    </a:lnTo>
                    <a:lnTo>
                      <a:pt x="4649" y="6078"/>
                    </a:lnTo>
                    <a:lnTo>
                      <a:pt x="4692" y="6081"/>
                    </a:lnTo>
                    <a:lnTo>
                      <a:pt x="4733" y="6075"/>
                    </a:lnTo>
                    <a:lnTo>
                      <a:pt x="4757" y="6066"/>
                    </a:lnTo>
                    <a:lnTo>
                      <a:pt x="6779" y="5256"/>
                    </a:lnTo>
                    <a:lnTo>
                      <a:pt x="6808" y="5243"/>
                    </a:lnTo>
                    <a:lnTo>
                      <a:pt x="6854" y="5205"/>
                    </a:lnTo>
                    <a:lnTo>
                      <a:pt x="6888" y="5156"/>
                    </a:lnTo>
                    <a:lnTo>
                      <a:pt x="6905" y="5098"/>
                    </a:lnTo>
                    <a:lnTo>
                      <a:pt x="6907" y="5068"/>
                    </a:lnTo>
                    <a:lnTo>
                      <a:pt x="6907" y="204"/>
                    </a:lnTo>
                    <a:lnTo>
                      <a:pt x="6906" y="178"/>
                    </a:lnTo>
                    <a:lnTo>
                      <a:pt x="6893" y="129"/>
                    </a:lnTo>
                    <a:lnTo>
                      <a:pt x="6870" y="85"/>
                    </a:lnTo>
                    <a:lnTo>
                      <a:pt x="6837" y="51"/>
                    </a:lnTo>
                    <a:lnTo>
                      <a:pt x="6798" y="24"/>
                    </a:lnTo>
                    <a:lnTo>
                      <a:pt x="6752" y="6"/>
                    </a:lnTo>
                    <a:lnTo>
                      <a:pt x="6705" y="0"/>
                    </a:lnTo>
                    <a:lnTo>
                      <a:pt x="6654" y="7"/>
                    </a:lnTo>
                    <a:lnTo>
                      <a:pt x="6629" y="15"/>
                    </a:lnTo>
                    <a:close/>
                    <a:moveTo>
                      <a:pt x="2023" y="4931"/>
                    </a:moveTo>
                    <a:lnTo>
                      <a:pt x="405" y="5579"/>
                    </a:lnTo>
                    <a:lnTo>
                      <a:pt x="405" y="1151"/>
                    </a:lnTo>
                    <a:lnTo>
                      <a:pt x="2023" y="503"/>
                    </a:lnTo>
                    <a:lnTo>
                      <a:pt x="2023" y="4931"/>
                    </a:lnTo>
                    <a:close/>
                    <a:moveTo>
                      <a:pt x="4479" y="3389"/>
                    </a:moveTo>
                    <a:lnTo>
                      <a:pt x="4475" y="3389"/>
                    </a:lnTo>
                    <a:lnTo>
                      <a:pt x="4472" y="3388"/>
                    </a:lnTo>
                    <a:lnTo>
                      <a:pt x="4430" y="3384"/>
                    </a:lnTo>
                    <a:lnTo>
                      <a:pt x="4348" y="3371"/>
                    </a:lnTo>
                    <a:lnTo>
                      <a:pt x="4268" y="3352"/>
                    </a:lnTo>
                    <a:lnTo>
                      <a:pt x="4191" y="3326"/>
                    </a:lnTo>
                    <a:lnTo>
                      <a:pt x="4153" y="3311"/>
                    </a:lnTo>
                    <a:lnTo>
                      <a:pt x="4134" y="3303"/>
                    </a:lnTo>
                    <a:lnTo>
                      <a:pt x="4094" y="3295"/>
                    </a:lnTo>
                    <a:lnTo>
                      <a:pt x="4055" y="3295"/>
                    </a:lnTo>
                    <a:lnTo>
                      <a:pt x="4016" y="3302"/>
                    </a:lnTo>
                    <a:lnTo>
                      <a:pt x="3980" y="3317"/>
                    </a:lnTo>
                    <a:lnTo>
                      <a:pt x="3948" y="3338"/>
                    </a:lnTo>
                    <a:lnTo>
                      <a:pt x="3919" y="3366"/>
                    </a:lnTo>
                    <a:lnTo>
                      <a:pt x="3896" y="3399"/>
                    </a:lnTo>
                    <a:lnTo>
                      <a:pt x="3888" y="3418"/>
                    </a:lnTo>
                    <a:lnTo>
                      <a:pt x="3880" y="3437"/>
                    </a:lnTo>
                    <a:lnTo>
                      <a:pt x="3872" y="3477"/>
                    </a:lnTo>
                    <a:lnTo>
                      <a:pt x="3872" y="3516"/>
                    </a:lnTo>
                    <a:lnTo>
                      <a:pt x="3880" y="3555"/>
                    </a:lnTo>
                    <a:lnTo>
                      <a:pt x="3894" y="3591"/>
                    </a:lnTo>
                    <a:lnTo>
                      <a:pt x="3915" y="3624"/>
                    </a:lnTo>
                    <a:lnTo>
                      <a:pt x="3943" y="3652"/>
                    </a:lnTo>
                    <a:lnTo>
                      <a:pt x="3976" y="3675"/>
                    </a:lnTo>
                    <a:lnTo>
                      <a:pt x="3995" y="3683"/>
                    </a:lnTo>
                    <a:lnTo>
                      <a:pt x="4070" y="3714"/>
                    </a:lnTo>
                    <a:lnTo>
                      <a:pt x="4219" y="3757"/>
                    </a:lnTo>
                    <a:lnTo>
                      <a:pt x="4350" y="3783"/>
                    </a:lnTo>
                    <a:lnTo>
                      <a:pt x="4449" y="3793"/>
                    </a:lnTo>
                    <a:lnTo>
                      <a:pt x="4479" y="3791"/>
                    </a:lnTo>
                    <a:lnTo>
                      <a:pt x="4479" y="5599"/>
                    </a:lnTo>
                    <a:lnTo>
                      <a:pt x="2428" y="4921"/>
                    </a:lnTo>
                    <a:lnTo>
                      <a:pt x="2428" y="2426"/>
                    </a:lnTo>
                    <a:lnTo>
                      <a:pt x="2471" y="2428"/>
                    </a:lnTo>
                    <a:lnTo>
                      <a:pt x="2554" y="2436"/>
                    </a:lnTo>
                    <a:lnTo>
                      <a:pt x="2595" y="2443"/>
                    </a:lnTo>
                    <a:lnTo>
                      <a:pt x="2615" y="2447"/>
                    </a:lnTo>
                    <a:lnTo>
                      <a:pt x="2656" y="2446"/>
                    </a:lnTo>
                    <a:lnTo>
                      <a:pt x="2694" y="2438"/>
                    </a:lnTo>
                    <a:lnTo>
                      <a:pt x="2730" y="2423"/>
                    </a:lnTo>
                    <a:lnTo>
                      <a:pt x="2762" y="2401"/>
                    </a:lnTo>
                    <a:lnTo>
                      <a:pt x="2789" y="2373"/>
                    </a:lnTo>
                    <a:lnTo>
                      <a:pt x="2812" y="2340"/>
                    </a:lnTo>
                    <a:lnTo>
                      <a:pt x="2827" y="2303"/>
                    </a:lnTo>
                    <a:lnTo>
                      <a:pt x="2832" y="2283"/>
                    </a:lnTo>
                    <a:lnTo>
                      <a:pt x="2835" y="2262"/>
                    </a:lnTo>
                    <a:lnTo>
                      <a:pt x="2834" y="2221"/>
                    </a:lnTo>
                    <a:lnTo>
                      <a:pt x="2826" y="2183"/>
                    </a:lnTo>
                    <a:lnTo>
                      <a:pt x="2811" y="2147"/>
                    </a:lnTo>
                    <a:lnTo>
                      <a:pt x="2788" y="2115"/>
                    </a:lnTo>
                    <a:lnTo>
                      <a:pt x="2761" y="2088"/>
                    </a:lnTo>
                    <a:lnTo>
                      <a:pt x="2729" y="2065"/>
                    </a:lnTo>
                    <a:lnTo>
                      <a:pt x="2691" y="2050"/>
                    </a:lnTo>
                    <a:lnTo>
                      <a:pt x="2671" y="2045"/>
                    </a:lnTo>
                    <a:lnTo>
                      <a:pt x="2611" y="2035"/>
                    </a:lnTo>
                    <a:lnTo>
                      <a:pt x="2489" y="2023"/>
                    </a:lnTo>
                    <a:lnTo>
                      <a:pt x="2428" y="2021"/>
                    </a:lnTo>
                    <a:lnTo>
                      <a:pt x="2428" y="485"/>
                    </a:lnTo>
                    <a:lnTo>
                      <a:pt x="4479" y="1161"/>
                    </a:lnTo>
                    <a:lnTo>
                      <a:pt x="4479" y="3389"/>
                    </a:lnTo>
                    <a:close/>
                    <a:moveTo>
                      <a:pt x="6502" y="4931"/>
                    </a:moveTo>
                    <a:lnTo>
                      <a:pt x="4884" y="5579"/>
                    </a:lnTo>
                    <a:lnTo>
                      <a:pt x="4884" y="1151"/>
                    </a:lnTo>
                    <a:lnTo>
                      <a:pt x="6502" y="503"/>
                    </a:lnTo>
                    <a:lnTo>
                      <a:pt x="6502" y="4931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DABFD8CB-B8A9-4390-A295-8A7DCC914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3" y="1848"/>
                <a:ext cx="15" cy="18"/>
              </a:xfrm>
              <a:custGeom>
                <a:avLst/>
                <a:gdLst>
                  <a:gd name="T0" fmla="*/ 330 w 470"/>
                  <a:gd name="T1" fmla="*/ 12 h 598"/>
                  <a:gd name="T2" fmla="*/ 311 w 470"/>
                  <a:gd name="T3" fmla="*/ 6 h 598"/>
                  <a:gd name="T4" fmla="*/ 270 w 470"/>
                  <a:gd name="T5" fmla="*/ 0 h 598"/>
                  <a:gd name="T6" fmla="*/ 231 w 470"/>
                  <a:gd name="T7" fmla="*/ 4 h 598"/>
                  <a:gd name="T8" fmla="*/ 194 w 470"/>
                  <a:gd name="T9" fmla="*/ 14 h 598"/>
                  <a:gd name="T10" fmla="*/ 159 w 470"/>
                  <a:gd name="T11" fmla="*/ 31 h 598"/>
                  <a:gd name="T12" fmla="*/ 128 w 470"/>
                  <a:gd name="T13" fmla="*/ 55 h 598"/>
                  <a:gd name="T14" fmla="*/ 103 w 470"/>
                  <a:gd name="T15" fmla="*/ 85 h 598"/>
                  <a:gd name="T16" fmla="*/ 82 w 470"/>
                  <a:gd name="T17" fmla="*/ 120 h 598"/>
                  <a:gd name="T18" fmla="*/ 75 w 470"/>
                  <a:gd name="T19" fmla="*/ 139 h 598"/>
                  <a:gd name="T20" fmla="*/ 10 w 470"/>
                  <a:gd name="T21" fmla="*/ 332 h 598"/>
                  <a:gd name="T22" fmla="*/ 4 w 470"/>
                  <a:gd name="T23" fmla="*/ 351 h 598"/>
                  <a:gd name="T24" fmla="*/ 0 w 470"/>
                  <a:gd name="T25" fmla="*/ 392 h 598"/>
                  <a:gd name="T26" fmla="*/ 3 w 470"/>
                  <a:gd name="T27" fmla="*/ 431 h 598"/>
                  <a:gd name="T28" fmla="*/ 14 w 470"/>
                  <a:gd name="T29" fmla="*/ 469 h 598"/>
                  <a:gd name="T30" fmla="*/ 31 w 470"/>
                  <a:gd name="T31" fmla="*/ 503 h 598"/>
                  <a:gd name="T32" fmla="*/ 55 w 470"/>
                  <a:gd name="T33" fmla="*/ 534 h 598"/>
                  <a:gd name="T34" fmla="*/ 84 w 470"/>
                  <a:gd name="T35" fmla="*/ 561 h 598"/>
                  <a:gd name="T36" fmla="*/ 119 w 470"/>
                  <a:gd name="T37" fmla="*/ 581 h 598"/>
                  <a:gd name="T38" fmla="*/ 139 w 470"/>
                  <a:gd name="T39" fmla="*/ 588 h 598"/>
                  <a:gd name="T40" fmla="*/ 158 w 470"/>
                  <a:gd name="T41" fmla="*/ 594 h 598"/>
                  <a:gd name="T42" fmla="*/ 199 w 470"/>
                  <a:gd name="T43" fmla="*/ 598 h 598"/>
                  <a:gd name="T44" fmla="*/ 238 w 470"/>
                  <a:gd name="T45" fmla="*/ 595 h 598"/>
                  <a:gd name="T46" fmla="*/ 276 w 470"/>
                  <a:gd name="T47" fmla="*/ 585 h 598"/>
                  <a:gd name="T48" fmla="*/ 310 w 470"/>
                  <a:gd name="T49" fmla="*/ 568 h 598"/>
                  <a:gd name="T50" fmla="*/ 341 w 470"/>
                  <a:gd name="T51" fmla="*/ 544 h 598"/>
                  <a:gd name="T52" fmla="*/ 368 w 470"/>
                  <a:gd name="T53" fmla="*/ 514 h 598"/>
                  <a:gd name="T54" fmla="*/ 388 w 470"/>
                  <a:gd name="T55" fmla="*/ 480 h 598"/>
                  <a:gd name="T56" fmla="*/ 395 w 470"/>
                  <a:gd name="T57" fmla="*/ 459 h 598"/>
                  <a:gd name="T58" fmla="*/ 459 w 470"/>
                  <a:gd name="T59" fmla="*/ 268 h 598"/>
                  <a:gd name="T60" fmla="*/ 465 w 470"/>
                  <a:gd name="T61" fmla="*/ 248 h 598"/>
                  <a:gd name="T62" fmla="*/ 470 w 470"/>
                  <a:gd name="T63" fmla="*/ 207 h 598"/>
                  <a:gd name="T64" fmla="*/ 467 w 470"/>
                  <a:gd name="T65" fmla="*/ 168 h 598"/>
                  <a:gd name="T66" fmla="*/ 456 w 470"/>
                  <a:gd name="T67" fmla="*/ 130 h 598"/>
                  <a:gd name="T68" fmla="*/ 438 w 470"/>
                  <a:gd name="T69" fmla="*/ 96 h 598"/>
                  <a:gd name="T70" fmla="*/ 415 w 470"/>
                  <a:gd name="T71" fmla="*/ 64 h 598"/>
                  <a:gd name="T72" fmla="*/ 385 w 470"/>
                  <a:gd name="T73" fmla="*/ 39 h 598"/>
                  <a:gd name="T74" fmla="*/ 350 w 470"/>
                  <a:gd name="T75" fmla="*/ 19 h 598"/>
                  <a:gd name="T76" fmla="*/ 330 w 470"/>
                  <a:gd name="T77" fmla="*/ 12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0" h="598">
                    <a:moveTo>
                      <a:pt x="330" y="12"/>
                    </a:moveTo>
                    <a:lnTo>
                      <a:pt x="311" y="6"/>
                    </a:lnTo>
                    <a:lnTo>
                      <a:pt x="270" y="0"/>
                    </a:lnTo>
                    <a:lnTo>
                      <a:pt x="231" y="4"/>
                    </a:lnTo>
                    <a:lnTo>
                      <a:pt x="194" y="14"/>
                    </a:lnTo>
                    <a:lnTo>
                      <a:pt x="159" y="31"/>
                    </a:lnTo>
                    <a:lnTo>
                      <a:pt x="128" y="55"/>
                    </a:lnTo>
                    <a:lnTo>
                      <a:pt x="103" y="85"/>
                    </a:lnTo>
                    <a:lnTo>
                      <a:pt x="82" y="120"/>
                    </a:lnTo>
                    <a:lnTo>
                      <a:pt x="75" y="139"/>
                    </a:lnTo>
                    <a:lnTo>
                      <a:pt x="10" y="332"/>
                    </a:lnTo>
                    <a:lnTo>
                      <a:pt x="4" y="351"/>
                    </a:lnTo>
                    <a:lnTo>
                      <a:pt x="0" y="392"/>
                    </a:lnTo>
                    <a:lnTo>
                      <a:pt x="3" y="431"/>
                    </a:lnTo>
                    <a:lnTo>
                      <a:pt x="14" y="469"/>
                    </a:lnTo>
                    <a:lnTo>
                      <a:pt x="31" y="503"/>
                    </a:lnTo>
                    <a:lnTo>
                      <a:pt x="55" y="534"/>
                    </a:lnTo>
                    <a:lnTo>
                      <a:pt x="84" y="561"/>
                    </a:lnTo>
                    <a:lnTo>
                      <a:pt x="119" y="581"/>
                    </a:lnTo>
                    <a:lnTo>
                      <a:pt x="139" y="588"/>
                    </a:lnTo>
                    <a:lnTo>
                      <a:pt x="158" y="594"/>
                    </a:lnTo>
                    <a:lnTo>
                      <a:pt x="199" y="598"/>
                    </a:lnTo>
                    <a:lnTo>
                      <a:pt x="238" y="595"/>
                    </a:lnTo>
                    <a:lnTo>
                      <a:pt x="276" y="585"/>
                    </a:lnTo>
                    <a:lnTo>
                      <a:pt x="310" y="568"/>
                    </a:lnTo>
                    <a:lnTo>
                      <a:pt x="341" y="544"/>
                    </a:lnTo>
                    <a:lnTo>
                      <a:pt x="368" y="514"/>
                    </a:lnTo>
                    <a:lnTo>
                      <a:pt x="388" y="480"/>
                    </a:lnTo>
                    <a:lnTo>
                      <a:pt x="395" y="459"/>
                    </a:lnTo>
                    <a:lnTo>
                      <a:pt x="459" y="268"/>
                    </a:lnTo>
                    <a:lnTo>
                      <a:pt x="465" y="248"/>
                    </a:lnTo>
                    <a:lnTo>
                      <a:pt x="470" y="207"/>
                    </a:lnTo>
                    <a:lnTo>
                      <a:pt x="467" y="168"/>
                    </a:lnTo>
                    <a:lnTo>
                      <a:pt x="456" y="130"/>
                    </a:lnTo>
                    <a:lnTo>
                      <a:pt x="438" y="96"/>
                    </a:lnTo>
                    <a:lnTo>
                      <a:pt x="415" y="64"/>
                    </a:lnTo>
                    <a:lnTo>
                      <a:pt x="385" y="39"/>
                    </a:lnTo>
                    <a:lnTo>
                      <a:pt x="350" y="19"/>
                    </a:lnTo>
                    <a:lnTo>
                      <a:pt x="330" y="12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F55EA3B0-ABA3-4360-89E5-189908E8D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1814"/>
                <a:ext cx="20" cy="23"/>
              </a:xfrm>
              <a:custGeom>
                <a:avLst/>
                <a:gdLst>
                  <a:gd name="T0" fmla="*/ 560 w 622"/>
                  <a:gd name="T1" fmla="*/ 56 h 733"/>
                  <a:gd name="T2" fmla="*/ 543 w 622"/>
                  <a:gd name="T3" fmla="*/ 43 h 733"/>
                  <a:gd name="T4" fmla="*/ 510 w 622"/>
                  <a:gd name="T5" fmla="*/ 21 h 733"/>
                  <a:gd name="T6" fmla="*/ 473 w 622"/>
                  <a:gd name="T7" fmla="*/ 8 h 733"/>
                  <a:gd name="T8" fmla="*/ 434 w 622"/>
                  <a:gd name="T9" fmla="*/ 0 h 733"/>
                  <a:gd name="T10" fmla="*/ 396 w 622"/>
                  <a:gd name="T11" fmla="*/ 1 h 733"/>
                  <a:gd name="T12" fmla="*/ 357 w 622"/>
                  <a:gd name="T13" fmla="*/ 11 h 733"/>
                  <a:gd name="T14" fmla="*/ 321 w 622"/>
                  <a:gd name="T15" fmla="*/ 26 h 733"/>
                  <a:gd name="T16" fmla="*/ 288 w 622"/>
                  <a:gd name="T17" fmla="*/ 49 h 733"/>
                  <a:gd name="T18" fmla="*/ 273 w 622"/>
                  <a:gd name="T19" fmla="*/ 64 h 733"/>
                  <a:gd name="T20" fmla="*/ 235 w 622"/>
                  <a:gd name="T21" fmla="*/ 106 h 733"/>
                  <a:gd name="T22" fmla="*/ 163 w 622"/>
                  <a:gd name="T23" fmla="*/ 196 h 733"/>
                  <a:gd name="T24" fmla="*/ 98 w 622"/>
                  <a:gd name="T25" fmla="*/ 292 h 733"/>
                  <a:gd name="T26" fmla="*/ 43 w 622"/>
                  <a:gd name="T27" fmla="*/ 395 h 733"/>
                  <a:gd name="T28" fmla="*/ 17 w 622"/>
                  <a:gd name="T29" fmla="*/ 447 h 733"/>
                  <a:gd name="T30" fmla="*/ 10 w 622"/>
                  <a:gd name="T31" fmla="*/ 467 h 733"/>
                  <a:gd name="T32" fmla="*/ 1 w 622"/>
                  <a:gd name="T33" fmla="*/ 506 h 733"/>
                  <a:gd name="T34" fmla="*/ 0 w 622"/>
                  <a:gd name="T35" fmla="*/ 546 h 733"/>
                  <a:gd name="T36" fmla="*/ 7 w 622"/>
                  <a:gd name="T37" fmla="*/ 584 h 733"/>
                  <a:gd name="T38" fmla="*/ 20 w 622"/>
                  <a:gd name="T39" fmla="*/ 621 h 733"/>
                  <a:gd name="T40" fmla="*/ 42 w 622"/>
                  <a:gd name="T41" fmla="*/ 654 h 733"/>
                  <a:gd name="T42" fmla="*/ 68 w 622"/>
                  <a:gd name="T43" fmla="*/ 682 h 733"/>
                  <a:gd name="T44" fmla="*/ 101 w 622"/>
                  <a:gd name="T45" fmla="*/ 707 h 733"/>
                  <a:gd name="T46" fmla="*/ 119 w 622"/>
                  <a:gd name="T47" fmla="*/ 716 h 733"/>
                  <a:gd name="T48" fmla="*/ 139 w 622"/>
                  <a:gd name="T49" fmla="*/ 723 h 733"/>
                  <a:gd name="T50" fmla="*/ 178 w 622"/>
                  <a:gd name="T51" fmla="*/ 732 h 733"/>
                  <a:gd name="T52" fmla="*/ 218 w 622"/>
                  <a:gd name="T53" fmla="*/ 733 h 733"/>
                  <a:gd name="T54" fmla="*/ 256 w 622"/>
                  <a:gd name="T55" fmla="*/ 726 h 733"/>
                  <a:gd name="T56" fmla="*/ 292 w 622"/>
                  <a:gd name="T57" fmla="*/ 713 h 733"/>
                  <a:gd name="T58" fmla="*/ 325 w 622"/>
                  <a:gd name="T59" fmla="*/ 691 h 733"/>
                  <a:gd name="T60" fmla="*/ 354 w 622"/>
                  <a:gd name="T61" fmla="*/ 665 h 733"/>
                  <a:gd name="T62" fmla="*/ 377 w 622"/>
                  <a:gd name="T63" fmla="*/ 632 h 733"/>
                  <a:gd name="T64" fmla="*/ 387 w 622"/>
                  <a:gd name="T65" fmla="*/ 613 h 733"/>
                  <a:gd name="T66" fmla="*/ 405 w 622"/>
                  <a:gd name="T67" fmla="*/ 576 h 733"/>
                  <a:gd name="T68" fmla="*/ 444 w 622"/>
                  <a:gd name="T69" fmla="*/ 504 h 733"/>
                  <a:gd name="T70" fmla="*/ 489 w 622"/>
                  <a:gd name="T71" fmla="*/ 436 h 733"/>
                  <a:gd name="T72" fmla="*/ 539 w 622"/>
                  <a:gd name="T73" fmla="*/ 372 h 733"/>
                  <a:gd name="T74" fmla="*/ 567 w 622"/>
                  <a:gd name="T75" fmla="*/ 343 h 733"/>
                  <a:gd name="T76" fmla="*/ 581 w 622"/>
                  <a:gd name="T77" fmla="*/ 328 h 733"/>
                  <a:gd name="T78" fmla="*/ 602 w 622"/>
                  <a:gd name="T79" fmla="*/ 293 h 733"/>
                  <a:gd name="T80" fmla="*/ 616 w 622"/>
                  <a:gd name="T81" fmla="*/ 256 h 733"/>
                  <a:gd name="T82" fmla="*/ 622 w 622"/>
                  <a:gd name="T83" fmla="*/ 217 h 733"/>
                  <a:gd name="T84" fmla="*/ 621 w 622"/>
                  <a:gd name="T85" fmla="*/ 179 h 733"/>
                  <a:gd name="T86" fmla="*/ 613 w 622"/>
                  <a:gd name="T87" fmla="*/ 140 h 733"/>
                  <a:gd name="T88" fmla="*/ 597 w 622"/>
                  <a:gd name="T89" fmla="*/ 105 h 733"/>
                  <a:gd name="T90" fmla="*/ 574 w 622"/>
                  <a:gd name="T91" fmla="*/ 71 h 733"/>
                  <a:gd name="T92" fmla="*/ 560 w 622"/>
                  <a:gd name="T93" fmla="*/ 56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22" h="733">
                    <a:moveTo>
                      <a:pt x="560" y="56"/>
                    </a:moveTo>
                    <a:lnTo>
                      <a:pt x="543" y="43"/>
                    </a:lnTo>
                    <a:lnTo>
                      <a:pt x="510" y="21"/>
                    </a:lnTo>
                    <a:lnTo>
                      <a:pt x="473" y="8"/>
                    </a:lnTo>
                    <a:lnTo>
                      <a:pt x="434" y="0"/>
                    </a:lnTo>
                    <a:lnTo>
                      <a:pt x="396" y="1"/>
                    </a:lnTo>
                    <a:lnTo>
                      <a:pt x="357" y="11"/>
                    </a:lnTo>
                    <a:lnTo>
                      <a:pt x="321" y="26"/>
                    </a:lnTo>
                    <a:lnTo>
                      <a:pt x="288" y="49"/>
                    </a:lnTo>
                    <a:lnTo>
                      <a:pt x="273" y="64"/>
                    </a:lnTo>
                    <a:lnTo>
                      <a:pt x="235" y="106"/>
                    </a:lnTo>
                    <a:lnTo>
                      <a:pt x="163" y="196"/>
                    </a:lnTo>
                    <a:lnTo>
                      <a:pt x="98" y="292"/>
                    </a:lnTo>
                    <a:lnTo>
                      <a:pt x="43" y="395"/>
                    </a:lnTo>
                    <a:lnTo>
                      <a:pt x="17" y="447"/>
                    </a:lnTo>
                    <a:lnTo>
                      <a:pt x="10" y="467"/>
                    </a:lnTo>
                    <a:lnTo>
                      <a:pt x="1" y="506"/>
                    </a:lnTo>
                    <a:lnTo>
                      <a:pt x="0" y="546"/>
                    </a:lnTo>
                    <a:lnTo>
                      <a:pt x="7" y="584"/>
                    </a:lnTo>
                    <a:lnTo>
                      <a:pt x="20" y="621"/>
                    </a:lnTo>
                    <a:lnTo>
                      <a:pt x="42" y="654"/>
                    </a:lnTo>
                    <a:lnTo>
                      <a:pt x="68" y="682"/>
                    </a:lnTo>
                    <a:lnTo>
                      <a:pt x="101" y="707"/>
                    </a:lnTo>
                    <a:lnTo>
                      <a:pt x="119" y="716"/>
                    </a:lnTo>
                    <a:lnTo>
                      <a:pt x="139" y="723"/>
                    </a:lnTo>
                    <a:lnTo>
                      <a:pt x="178" y="732"/>
                    </a:lnTo>
                    <a:lnTo>
                      <a:pt x="218" y="733"/>
                    </a:lnTo>
                    <a:lnTo>
                      <a:pt x="256" y="726"/>
                    </a:lnTo>
                    <a:lnTo>
                      <a:pt x="292" y="713"/>
                    </a:lnTo>
                    <a:lnTo>
                      <a:pt x="325" y="691"/>
                    </a:lnTo>
                    <a:lnTo>
                      <a:pt x="354" y="665"/>
                    </a:lnTo>
                    <a:lnTo>
                      <a:pt x="377" y="632"/>
                    </a:lnTo>
                    <a:lnTo>
                      <a:pt x="387" y="613"/>
                    </a:lnTo>
                    <a:lnTo>
                      <a:pt x="405" y="576"/>
                    </a:lnTo>
                    <a:lnTo>
                      <a:pt x="444" y="504"/>
                    </a:lnTo>
                    <a:lnTo>
                      <a:pt x="489" y="436"/>
                    </a:lnTo>
                    <a:lnTo>
                      <a:pt x="539" y="372"/>
                    </a:lnTo>
                    <a:lnTo>
                      <a:pt x="567" y="343"/>
                    </a:lnTo>
                    <a:lnTo>
                      <a:pt x="581" y="328"/>
                    </a:lnTo>
                    <a:lnTo>
                      <a:pt x="602" y="293"/>
                    </a:lnTo>
                    <a:lnTo>
                      <a:pt x="616" y="256"/>
                    </a:lnTo>
                    <a:lnTo>
                      <a:pt x="622" y="217"/>
                    </a:lnTo>
                    <a:lnTo>
                      <a:pt x="621" y="179"/>
                    </a:lnTo>
                    <a:lnTo>
                      <a:pt x="613" y="140"/>
                    </a:lnTo>
                    <a:lnTo>
                      <a:pt x="597" y="105"/>
                    </a:lnTo>
                    <a:lnTo>
                      <a:pt x="574" y="71"/>
                    </a:lnTo>
                    <a:lnTo>
                      <a:pt x="560" y="56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15921E75-C8F6-4462-B355-24CA2C00E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5" y="1816"/>
                <a:ext cx="19" cy="23"/>
              </a:xfrm>
              <a:custGeom>
                <a:avLst/>
                <a:gdLst>
                  <a:gd name="T0" fmla="*/ 585 w 609"/>
                  <a:gd name="T1" fmla="*/ 445 h 743"/>
                  <a:gd name="T2" fmla="*/ 557 w 609"/>
                  <a:gd name="T3" fmla="*/ 387 h 743"/>
                  <a:gd name="T4" fmla="*/ 482 w 609"/>
                  <a:gd name="T5" fmla="*/ 247 h 743"/>
                  <a:gd name="T6" fmla="*/ 408 w 609"/>
                  <a:gd name="T7" fmla="*/ 134 h 743"/>
                  <a:gd name="T8" fmla="*/ 358 w 609"/>
                  <a:gd name="T9" fmla="*/ 73 h 743"/>
                  <a:gd name="T10" fmla="*/ 344 w 609"/>
                  <a:gd name="T11" fmla="*/ 57 h 743"/>
                  <a:gd name="T12" fmla="*/ 312 w 609"/>
                  <a:gd name="T13" fmla="*/ 33 h 743"/>
                  <a:gd name="T14" fmla="*/ 277 w 609"/>
                  <a:gd name="T15" fmla="*/ 14 h 743"/>
                  <a:gd name="T16" fmla="*/ 240 w 609"/>
                  <a:gd name="T17" fmla="*/ 3 h 743"/>
                  <a:gd name="T18" fmla="*/ 201 w 609"/>
                  <a:gd name="T19" fmla="*/ 0 h 743"/>
                  <a:gd name="T20" fmla="*/ 163 w 609"/>
                  <a:gd name="T21" fmla="*/ 4 h 743"/>
                  <a:gd name="T22" fmla="*/ 124 w 609"/>
                  <a:gd name="T23" fmla="*/ 15 h 743"/>
                  <a:gd name="T24" fmla="*/ 89 w 609"/>
                  <a:gd name="T25" fmla="*/ 35 h 743"/>
                  <a:gd name="T26" fmla="*/ 73 w 609"/>
                  <a:gd name="T27" fmla="*/ 48 h 743"/>
                  <a:gd name="T28" fmla="*/ 58 w 609"/>
                  <a:gd name="T29" fmla="*/ 61 h 743"/>
                  <a:gd name="T30" fmla="*/ 32 w 609"/>
                  <a:gd name="T31" fmla="*/ 92 h 743"/>
                  <a:gd name="T32" fmla="*/ 14 w 609"/>
                  <a:gd name="T33" fmla="*/ 128 h 743"/>
                  <a:gd name="T34" fmla="*/ 4 w 609"/>
                  <a:gd name="T35" fmla="*/ 165 h 743"/>
                  <a:gd name="T36" fmla="*/ 0 w 609"/>
                  <a:gd name="T37" fmla="*/ 204 h 743"/>
                  <a:gd name="T38" fmla="*/ 4 w 609"/>
                  <a:gd name="T39" fmla="*/ 243 h 743"/>
                  <a:gd name="T40" fmla="*/ 15 w 609"/>
                  <a:gd name="T41" fmla="*/ 281 h 743"/>
                  <a:gd name="T42" fmla="*/ 34 w 609"/>
                  <a:gd name="T43" fmla="*/ 316 h 743"/>
                  <a:gd name="T44" fmla="*/ 47 w 609"/>
                  <a:gd name="T45" fmla="*/ 332 h 743"/>
                  <a:gd name="T46" fmla="*/ 84 w 609"/>
                  <a:gd name="T47" fmla="*/ 378 h 743"/>
                  <a:gd name="T48" fmla="*/ 139 w 609"/>
                  <a:gd name="T49" fmla="*/ 462 h 743"/>
                  <a:gd name="T50" fmla="*/ 196 w 609"/>
                  <a:gd name="T51" fmla="*/ 573 h 743"/>
                  <a:gd name="T52" fmla="*/ 227 w 609"/>
                  <a:gd name="T53" fmla="*/ 635 h 743"/>
                  <a:gd name="T54" fmla="*/ 238 w 609"/>
                  <a:gd name="T55" fmla="*/ 654 h 743"/>
                  <a:gd name="T56" fmla="*/ 264 w 609"/>
                  <a:gd name="T57" fmla="*/ 684 h 743"/>
                  <a:gd name="T58" fmla="*/ 294 w 609"/>
                  <a:gd name="T59" fmla="*/ 709 h 743"/>
                  <a:gd name="T60" fmla="*/ 329 w 609"/>
                  <a:gd name="T61" fmla="*/ 728 h 743"/>
                  <a:gd name="T62" fmla="*/ 366 w 609"/>
                  <a:gd name="T63" fmla="*/ 739 h 743"/>
                  <a:gd name="T64" fmla="*/ 405 w 609"/>
                  <a:gd name="T65" fmla="*/ 743 h 743"/>
                  <a:gd name="T66" fmla="*/ 444 w 609"/>
                  <a:gd name="T67" fmla="*/ 740 h 743"/>
                  <a:gd name="T68" fmla="*/ 482 w 609"/>
                  <a:gd name="T69" fmla="*/ 728 h 743"/>
                  <a:gd name="T70" fmla="*/ 502 w 609"/>
                  <a:gd name="T71" fmla="*/ 718 h 743"/>
                  <a:gd name="T72" fmla="*/ 519 w 609"/>
                  <a:gd name="T73" fmla="*/ 708 h 743"/>
                  <a:gd name="T74" fmla="*/ 550 w 609"/>
                  <a:gd name="T75" fmla="*/ 683 h 743"/>
                  <a:gd name="T76" fmla="*/ 576 w 609"/>
                  <a:gd name="T77" fmla="*/ 652 h 743"/>
                  <a:gd name="T78" fmla="*/ 594 w 609"/>
                  <a:gd name="T79" fmla="*/ 617 h 743"/>
                  <a:gd name="T80" fmla="*/ 605 w 609"/>
                  <a:gd name="T81" fmla="*/ 581 h 743"/>
                  <a:gd name="T82" fmla="*/ 609 w 609"/>
                  <a:gd name="T83" fmla="*/ 541 h 743"/>
                  <a:gd name="T84" fmla="*/ 605 w 609"/>
                  <a:gd name="T85" fmla="*/ 502 h 743"/>
                  <a:gd name="T86" fmla="*/ 594 w 609"/>
                  <a:gd name="T87" fmla="*/ 463 h 743"/>
                  <a:gd name="T88" fmla="*/ 585 w 609"/>
                  <a:gd name="T89" fmla="*/ 445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9" h="743">
                    <a:moveTo>
                      <a:pt x="585" y="445"/>
                    </a:moveTo>
                    <a:lnTo>
                      <a:pt x="557" y="387"/>
                    </a:lnTo>
                    <a:lnTo>
                      <a:pt x="482" y="247"/>
                    </a:lnTo>
                    <a:lnTo>
                      <a:pt x="408" y="134"/>
                    </a:lnTo>
                    <a:lnTo>
                      <a:pt x="358" y="73"/>
                    </a:lnTo>
                    <a:lnTo>
                      <a:pt x="344" y="57"/>
                    </a:lnTo>
                    <a:lnTo>
                      <a:pt x="312" y="33"/>
                    </a:lnTo>
                    <a:lnTo>
                      <a:pt x="277" y="14"/>
                    </a:lnTo>
                    <a:lnTo>
                      <a:pt x="240" y="3"/>
                    </a:lnTo>
                    <a:lnTo>
                      <a:pt x="201" y="0"/>
                    </a:lnTo>
                    <a:lnTo>
                      <a:pt x="163" y="4"/>
                    </a:lnTo>
                    <a:lnTo>
                      <a:pt x="124" y="15"/>
                    </a:lnTo>
                    <a:lnTo>
                      <a:pt x="89" y="35"/>
                    </a:lnTo>
                    <a:lnTo>
                      <a:pt x="73" y="48"/>
                    </a:lnTo>
                    <a:lnTo>
                      <a:pt x="58" y="61"/>
                    </a:lnTo>
                    <a:lnTo>
                      <a:pt x="32" y="92"/>
                    </a:lnTo>
                    <a:lnTo>
                      <a:pt x="14" y="128"/>
                    </a:lnTo>
                    <a:lnTo>
                      <a:pt x="4" y="165"/>
                    </a:lnTo>
                    <a:lnTo>
                      <a:pt x="0" y="204"/>
                    </a:lnTo>
                    <a:lnTo>
                      <a:pt x="4" y="243"/>
                    </a:lnTo>
                    <a:lnTo>
                      <a:pt x="15" y="281"/>
                    </a:lnTo>
                    <a:lnTo>
                      <a:pt x="34" y="316"/>
                    </a:lnTo>
                    <a:lnTo>
                      <a:pt x="47" y="332"/>
                    </a:lnTo>
                    <a:lnTo>
                      <a:pt x="84" y="378"/>
                    </a:lnTo>
                    <a:lnTo>
                      <a:pt x="139" y="462"/>
                    </a:lnTo>
                    <a:lnTo>
                      <a:pt x="196" y="573"/>
                    </a:lnTo>
                    <a:lnTo>
                      <a:pt x="227" y="635"/>
                    </a:lnTo>
                    <a:lnTo>
                      <a:pt x="238" y="654"/>
                    </a:lnTo>
                    <a:lnTo>
                      <a:pt x="264" y="684"/>
                    </a:lnTo>
                    <a:lnTo>
                      <a:pt x="294" y="709"/>
                    </a:lnTo>
                    <a:lnTo>
                      <a:pt x="329" y="728"/>
                    </a:lnTo>
                    <a:lnTo>
                      <a:pt x="366" y="739"/>
                    </a:lnTo>
                    <a:lnTo>
                      <a:pt x="405" y="743"/>
                    </a:lnTo>
                    <a:lnTo>
                      <a:pt x="444" y="740"/>
                    </a:lnTo>
                    <a:lnTo>
                      <a:pt x="482" y="728"/>
                    </a:lnTo>
                    <a:lnTo>
                      <a:pt x="502" y="718"/>
                    </a:lnTo>
                    <a:lnTo>
                      <a:pt x="519" y="708"/>
                    </a:lnTo>
                    <a:lnTo>
                      <a:pt x="550" y="683"/>
                    </a:lnTo>
                    <a:lnTo>
                      <a:pt x="576" y="652"/>
                    </a:lnTo>
                    <a:lnTo>
                      <a:pt x="594" y="617"/>
                    </a:lnTo>
                    <a:lnTo>
                      <a:pt x="605" y="581"/>
                    </a:lnTo>
                    <a:lnTo>
                      <a:pt x="609" y="541"/>
                    </a:lnTo>
                    <a:lnTo>
                      <a:pt x="605" y="502"/>
                    </a:lnTo>
                    <a:lnTo>
                      <a:pt x="594" y="463"/>
                    </a:lnTo>
                    <a:lnTo>
                      <a:pt x="585" y="445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90A221C7-3385-45FA-A73D-2305359BD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1831"/>
                <a:ext cx="22" cy="21"/>
              </a:xfrm>
              <a:custGeom>
                <a:avLst/>
                <a:gdLst>
                  <a:gd name="T0" fmla="*/ 616 w 695"/>
                  <a:gd name="T1" fmla="*/ 42 h 670"/>
                  <a:gd name="T2" fmla="*/ 599 w 695"/>
                  <a:gd name="T3" fmla="*/ 30 h 670"/>
                  <a:gd name="T4" fmla="*/ 562 w 695"/>
                  <a:gd name="T5" fmla="*/ 12 h 670"/>
                  <a:gd name="T6" fmla="*/ 525 w 695"/>
                  <a:gd name="T7" fmla="*/ 2 h 670"/>
                  <a:gd name="T8" fmla="*/ 486 w 695"/>
                  <a:gd name="T9" fmla="*/ 0 h 670"/>
                  <a:gd name="T10" fmla="*/ 447 w 695"/>
                  <a:gd name="T11" fmla="*/ 5 h 670"/>
                  <a:gd name="T12" fmla="*/ 410 w 695"/>
                  <a:gd name="T13" fmla="*/ 17 h 670"/>
                  <a:gd name="T14" fmla="*/ 375 w 695"/>
                  <a:gd name="T15" fmla="*/ 36 h 670"/>
                  <a:gd name="T16" fmla="*/ 345 w 695"/>
                  <a:gd name="T17" fmla="*/ 63 h 670"/>
                  <a:gd name="T18" fmla="*/ 332 w 695"/>
                  <a:gd name="T19" fmla="*/ 79 h 670"/>
                  <a:gd name="T20" fmla="*/ 306 w 695"/>
                  <a:gd name="T21" fmla="*/ 110 h 670"/>
                  <a:gd name="T22" fmla="*/ 252 w 695"/>
                  <a:gd name="T23" fmla="*/ 170 h 670"/>
                  <a:gd name="T24" fmla="*/ 192 w 695"/>
                  <a:gd name="T25" fmla="*/ 225 h 670"/>
                  <a:gd name="T26" fmla="*/ 127 w 695"/>
                  <a:gd name="T27" fmla="*/ 274 h 670"/>
                  <a:gd name="T28" fmla="*/ 93 w 695"/>
                  <a:gd name="T29" fmla="*/ 297 h 670"/>
                  <a:gd name="T30" fmla="*/ 77 w 695"/>
                  <a:gd name="T31" fmla="*/ 309 h 670"/>
                  <a:gd name="T32" fmla="*/ 48 w 695"/>
                  <a:gd name="T33" fmla="*/ 337 h 670"/>
                  <a:gd name="T34" fmla="*/ 25 w 695"/>
                  <a:gd name="T35" fmla="*/ 370 h 670"/>
                  <a:gd name="T36" fmla="*/ 9 w 695"/>
                  <a:gd name="T37" fmla="*/ 405 h 670"/>
                  <a:gd name="T38" fmla="*/ 1 w 695"/>
                  <a:gd name="T39" fmla="*/ 442 h 670"/>
                  <a:gd name="T40" fmla="*/ 0 w 695"/>
                  <a:gd name="T41" fmla="*/ 482 h 670"/>
                  <a:gd name="T42" fmla="*/ 7 w 695"/>
                  <a:gd name="T43" fmla="*/ 521 h 670"/>
                  <a:gd name="T44" fmla="*/ 21 w 695"/>
                  <a:gd name="T45" fmla="*/ 559 h 670"/>
                  <a:gd name="T46" fmla="*/ 31 w 695"/>
                  <a:gd name="T47" fmla="*/ 576 h 670"/>
                  <a:gd name="T48" fmla="*/ 43 w 695"/>
                  <a:gd name="T49" fmla="*/ 593 h 670"/>
                  <a:gd name="T50" fmla="*/ 72 w 695"/>
                  <a:gd name="T51" fmla="*/ 623 h 670"/>
                  <a:gd name="T52" fmla="*/ 104 w 695"/>
                  <a:gd name="T53" fmla="*/ 645 h 670"/>
                  <a:gd name="T54" fmla="*/ 140 w 695"/>
                  <a:gd name="T55" fmla="*/ 660 h 670"/>
                  <a:gd name="T56" fmla="*/ 178 w 695"/>
                  <a:gd name="T57" fmla="*/ 669 h 670"/>
                  <a:gd name="T58" fmla="*/ 216 w 695"/>
                  <a:gd name="T59" fmla="*/ 670 h 670"/>
                  <a:gd name="T60" fmla="*/ 256 w 695"/>
                  <a:gd name="T61" fmla="*/ 663 h 670"/>
                  <a:gd name="T62" fmla="*/ 293 w 695"/>
                  <a:gd name="T63" fmla="*/ 649 h 670"/>
                  <a:gd name="T64" fmla="*/ 312 w 695"/>
                  <a:gd name="T65" fmla="*/ 638 h 670"/>
                  <a:gd name="T66" fmla="*/ 360 w 695"/>
                  <a:gd name="T67" fmla="*/ 607 h 670"/>
                  <a:gd name="T68" fmla="*/ 452 w 695"/>
                  <a:gd name="T69" fmla="*/ 536 h 670"/>
                  <a:gd name="T70" fmla="*/ 537 w 695"/>
                  <a:gd name="T71" fmla="*/ 458 h 670"/>
                  <a:gd name="T72" fmla="*/ 616 w 695"/>
                  <a:gd name="T73" fmla="*/ 372 h 670"/>
                  <a:gd name="T74" fmla="*/ 653 w 695"/>
                  <a:gd name="T75" fmla="*/ 326 h 670"/>
                  <a:gd name="T76" fmla="*/ 665 w 695"/>
                  <a:gd name="T77" fmla="*/ 310 h 670"/>
                  <a:gd name="T78" fmla="*/ 682 w 695"/>
                  <a:gd name="T79" fmla="*/ 273 h 670"/>
                  <a:gd name="T80" fmla="*/ 692 w 695"/>
                  <a:gd name="T81" fmla="*/ 235 h 670"/>
                  <a:gd name="T82" fmla="*/ 695 w 695"/>
                  <a:gd name="T83" fmla="*/ 196 h 670"/>
                  <a:gd name="T84" fmla="*/ 690 w 695"/>
                  <a:gd name="T85" fmla="*/ 158 h 670"/>
                  <a:gd name="T86" fmla="*/ 678 w 695"/>
                  <a:gd name="T87" fmla="*/ 120 h 670"/>
                  <a:gd name="T88" fmla="*/ 659 w 695"/>
                  <a:gd name="T89" fmla="*/ 86 h 670"/>
                  <a:gd name="T90" fmla="*/ 632 w 695"/>
                  <a:gd name="T91" fmla="*/ 55 h 670"/>
                  <a:gd name="T92" fmla="*/ 616 w 695"/>
                  <a:gd name="T93" fmla="*/ 42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5" h="670">
                    <a:moveTo>
                      <a:pt x="616" y="42"/>
                    </a:moveTo>
                    <a:lnTo>
                      <a:pt x="599" y="30"/>
                    </a:lnTo>
                    <a:lnTo>
                      <a:pt x="562" y="12"/>
                    </a:lnTo>
                    <a:lnTo>
                      <a:pt x="525" y="2"/>
                    </a:lnTo>
                    <a:lnTo>
                      <a:pt x="486" y="0"/>
                    </a:lnTo>
                    <a:lnTo>
                      <a:pt x="447" y="5"/>
                    </a:lnTo>
                    <a:lnTo>
                      <a:pt x="410" y="17"/>
                    </a:lnTo>
                    <a:lnTo>
                      <a:pt x="375" y="36"/>
                    </a:lnTo>
                    <a:lnTo>
                      <a:pt x="345" y="63"/>
                    </a:lnTo>
                    <a:lnTo>
                      <a:pt x="332" y="79"/>
                    </a:lnTo>
                    <a:lnTo>
                      <a:pt x="306" y="110"/>
                    </a:lnTo>
                    <a:lnTo>
                      <a:pt x="252" y="170"/>
                    </a:lnTo>
                    <a:lnTo>
                      <a:pt x="192" y="225"/>
                    </a:lnTo>
                    <a:lnTo>
                      <a:pt x="127" y="274"/>
                    </a:lnTo>
                    <a:lnTo>
                      <a:pt x="93" y="297"/>
                    </a:lnTo>
                    <a:lnTo>
                      <a:pt x="77" y="309"/>
                    </a:lnTo>
                    <a:lnTo>
                      <a:pt x="48" y="337"/>
                    </a:lnTo>
                    <a:lnTo>
                      <a:pt x="25" y="370"/>
                    </a:lnTo>
                    <a:lnTo>
                      <a:pt x="9" y="405"/>
                    </a:lnTo>
                    <a:lnTo>
                      <a:pt x="1" y="442"/>
                    </a:lnTo>
                    <a:lnTo>
                      <a:pt x="0" y="482"/>
                    </a:lnTo>
                    <a:lnTo>
                      <a:pt x="7" y="521"/>
                    </a:lnTo>
                    <a:lnTo>
                      <a:pt x="21" y="559"/>
                    </a:lnTo>
                    <a:lnTo>
                      <a:pt x="31" y="576"/>
                    </a:lnTo>
                    <a:lnTo>
                      <a:pt x="43" y="593"/>
                    </a:lnTo>
                    <a:lnTo>
                      <a:pt x="72" y="623"/>
                    </a:lnTo>
                    <a:lnTo>
                      <a:pt x="104" y="645"/>
                    </a:lnTo>
                    <a:lnTo>
                      <a:pt x="140" y="660"/>
                    </a:lnTo>
                    <a:lnTo>
                      <a:pt x="178" y="669"/>
                    </a:lnTo>
                    <a:lnTo>
                      <a:pt x="216" y="670"/>
                    </a:lnTo>
                    <a:lnTo>
                      <a:pt x="256" y="663"/>
                    </a:lnTo>
                    <a:lnTo>
                      <a:pt x="293" y="649"/>
                    </a:lnTo>
                    <a:lnTo>
                      <a:pt x="312" y="638"/>
                    </a:lnTo>
                    <a:lnTo>
                      <a:pt x="360" y="607"/>
                    </a:lnTo>
                    <a:lnTo>
                      <a:pt x="452" y="536"/>
                    </a:lnTo>
                    <a:lnTo>
                      <a:pt x="537" y="458"/>
                    </a:lnTo>
                    <a:lnTo>
                      <a:pt x="616" y="372"/>
                    </a:lnTo>
                    <a:lnTo>
                      <a:pt x="653" y="326"/>
                    </a:lnTo>
                    <a:lnTo>
                      <a:pt x="665" y="310"/>
                    </a:lnTo>
                    <a:lnTo>
                      <a:pt x="682" y="273"/>
                    </a:lnTo>
                    <a:lnTo>
                      <a:pt x="692" y="235"/>
                    </a:lnTo>
                    <a:lnTo>
                      <a:pt x="695" y="196"/>
                    </a:lnTo>
                    <a:lnTo>
                      <a:pt x="690" y="158"/>
                    </a:lnTo>
                    <a:lnTo>
                      <a:pt x="678" y="120"/>
                    </a:lnTo>
                    <a:lnTo>
                      <a:pt x="659" y="86"/>
                    </a:lnTo>
                    <a:lnTo>
                      <a:pt x="632" y="55"/>
                    </a:lnTo>
                    <a:lnTo>
                      <a:pt x="616" y="42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9990176A-8245-4638-B204-6490C23D5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" y="1803"/>
                <a:ext cx="15" cy="19"/>
              </a:xfrm>
              <a:custGeom>
                <a:avLst/>
                <a:gdLst>
                  <a:gd name="T0" fmla="*/ 345 w 477"/>
                  <a:gd name="T1" fmla="*/ 13 h 595"/>
                  <a:gd name="T2" fmla="*/ 325 w 477"/>
                  <a:gd name="T3" fmla="*/ 6 h 595"/>
                  <a:gd name="T4" fmla="*/ 285 w 477"/>
                  <a:gd name="T5" fmla="*/ 0 h 595"/>
                  <a:gd name="T6" fmla="*/ 246 w 477"/>
                  <a:gd name="T7" fmla="*/ 2 h 595"/>
                  <a:gd name="T8" fmla="*/ 208 w 477"/>
                  <a:gd name="T9" fmla="*/ 11 h 595"/>
                  <a:gd name="T10" fmla="*/ 173 w 477"/>
                  <a:gd name="T11" fmla="*/ 26 h 595"/>
                  <a:gd name="T12" fmla="*/ 141 w 477"/>
                  <a:gd name="T13" fmla="*/ 49 h 595"/>
                  <a:gd name="T14" fmla="*/ 113 w 477"/>
                  <a:gd name="T15" fmla="*/ 78 h 595"/>
                  <a:gd name="T16" fmla="*/ 92 w 477"/>
                  <a:gd name="T17" fmla="*/ 112 h 595"/>
                  <a:gd name="T18" fmla="*/ 84 w 477"/>
                  <a:gd name="T19" fmla="*/ 132 h 595"/>
                  <a:gd name="T20" fmla="*/ 13 w 477"/>
                  <a:gd name="T21" fmla="*/ 321 h 595"/>
                  <a:gd name="T22" fmla="*/ 5 w 477"/>
                  <a:gd name="T23" fmla="*/ 346 h 595"/>
                  <a:gd name="T24" fmla="*/ 0 w 477"/>
                  <a:gd name="T25" fmla="*/ 396 h 595"/>
                  <a:gd name="T26" fmla="*/ 6 w 477"/>
                  <a:gd name="T27" fmla="*/ 444 h 595"/>
                  <a:gd name="T28" fmla="*/ 24 w 477"/>
                  <a:gd name="T29" fmla="*/ 487 h 595"/>
                  <a:gd name="T30" fmla="*/ 51 w 477"/>
                  <a:gd name="T31" fmla="*/ 527 h 595"/>
                  <a:gd name="T32" fmla="*/ 86 w 477"/>
                  <a:gd name="T33" fmla="*/ 558 h 595"/>
                  <a:gd name="T34" fmla="*/ 129 w 477"/>
                  <a:gd name="T35" fmla="*/ 581 h 595"/>
                  <a:gd name="T36" fmla="*/ 177 w 477"/>
                  <a:gd name="T37" fmla="*/ 594 h 595"/>
                  <a:gd name="T38" fmla="*/ 202 w 477"/>
                  <a:gd name="T39" fmla="*/ 595 h 595"/>
                  <a:gd name="T40" fmla="*/ 234 w 477"/>
                  <a:gd name="T41" fmla="*/ 594 h 595"/>
                  <a:gd name="T42" fmla="*/ 291 w 477"/>
                  <a:gd name="T43" fmla="*/ 575 h 595"/>
                  <a:gd name="T44" fmla="*/ 341 w 477"/>
                  <a:gd name="T45" fmla="*/ 541 h 595"/>
                  <a:gd name="T46" fmla="*/ 370 w 477"/>
                  <a:gd name="T47" fmla="*/ 505 h 595"/>
                  <a:gd name="T48" fmla="*/ 387 w 477"/>
                  <a:gd name="T49" fmla="*/ 478 h 595"/>
                  <a:gd name="T50" fmla="*/ 393 w 477"/>
                  <a:gd name="T51" fmla="*/ 463 h 595"/>
                  <a:gd name="T52" fmla="*/ 463 w 477"/>
                  <a:gd name="T53" fmla="*/ 273 h 595"/>
                  <a:gd name="T54" fmla="*/ 469 w 477"/>
                  <a:gd name="T55" fmla="*/ 254 h 595"/>
                  <a:gd name="T56" fmla="*/ 477 w 477"/>
                  <a:gd name="T57" fmla="*/ 214 h 595"/>
                  <a:gd name="T58" fmla="*/ 475 w 477"/>
                  <a:gd name="T59" fmla="*/ 174 h 595"/>
                  <a:gd name="T60" fmla="*/ 465 w 477"/>
                  <a:gd name="T61" fmla="*/ 137 h 595"/>
                  <a:gd name="T62" fmla="*/ 449 w 477"/>
                  <a:gd name="T63" fmla="*/ 101 h 595"/>
                  <a:gd name="T64" fmla="*/ 427 w 477"/>
                  <a:gd name="T65" fmla="*/ 70 h 595"/>
                  <a:gd name="T66" fmla="*/ 399 w 477"/>
                  <a:gd name="T67" fmla="*/ 42 h 595"/>
                  <a:gd name="T68" fmla="*/ 364 w 477"/>
                  <a:gd name="T69" fmla="*/ 21 h 595"/>
                  <a:gd name="T70" fmla="*/ 345 w 477"/>
                  <a:gd name="T71" fmla="*/ 13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7" h="595">
                    <a:moveTo>
                      <a:pt x="345" y="13"/>
                    </a:moveTo>
                    <a:lnTo>
                      <a:pt x="325" y="6"/>
                    </a:lnTo>
                    <a:lnTo>
                      <a:pt x="285" y="0"/>
                    </a:lnTo>
                    <a:lnTo>
                      <a:pt x="246" y="2"/>
                    </a:lnTo>
                    <a:lnTo>
                      <a:pt x="208" y="11"/>
                    </a:lnTo>
                    <a:lnTo>
                      <a:pt x="173" y="26"/>
                    </a:lnTo>
                    <a:lnTo>
                      <a:pt x="141" y="49"/>
                    </a:lnTo>
                    <a:lnTo>
                      <a:pt x="113" y="78"/>
                    </a:lnTo>
                    <a:lnTo>
                      <a:pt x="92" y="112"/>
                    </a:lnTo>
                    <a:lnTo>
                      <a:pt x="84" y="132"/>
                    </a:lnTo>
                    <a:lnTo>
                      <a:pt x="13" y="321"/>
                    </a:lnTo>
                    <a:lnTo>
                      <a:pt x="5" y="346"/>
                    </a:lnTo>
                    <a:lnTo>
                      <a:pt x="0" y="396"/>
                    </a:lnTo>
                    <a:lnTo>
                      <a:pt x="6" y="444"/>
                    </a:lnTo>
                    <a:lnTo>
                      <a:pt x="24" y="487"/>
                    </a:lnTo>
                    <a:lnTo>
                      <a:pt x="51" y="527"/>
                    </a:lnTo>
                    <a:lnTo>
                      <a:pt x="86" y="558"/>
                    </a:lnTo>
                    <a:lnTo>
                      <a:pt x="129" y="581"/>
                    </a:lnTo>
                    <a:lnTo>
                      <a:pt x="177" y="594"/>
                    </a:lnTo>
                    <a:lnTo>
                      <a:pt x="202" y="595"/>
                    </a:lnTo>
                    <a:lnTo>
                      <a:pt x="234" y="594"/>
                    </a:lnTo>
                    <a:lnTo>
                      <a:pt x="291" y="575"/>
                    </a:lnTo>
                    <a:lnTo>
                      <a:pt x="341" y="541"/>
                    </a:lnTo>
                    <a:lnTo>
                      <a:pt x="370" y="505"/>
                    </a:lnTo>
                    <a:lnTo>
                      <a:pt x="387" y="478"/>
                    </a:lnTo>
                    <a:lnTo>
                      <a:pt x="393" y="463"/>
                    </a:lnTo>
                    <a:lnTo>
                      <a:pt x="463" y="273"/>
                    </a:lnTo>
                    <a:lnTo>
                      <a:pt x="469" y="254"/>
                    </a:lnTo>
                    <a:lnTo>
                      <a:pt x="477" y="214"/>
                    </a:lnTo>
                    <a:lnTo>
                      <a:pt x="475" y="174"/>
                    </a:lnTo>
                    <a:lnTo>
                      <a:pt x="465" y="137"/>
                    </a:lnTo>
                    <a:lnTo>
                      <a:pt x="449" y="101"/>
                    </a:lnTo>
                    <a:lnTo>
                      <a:pt x="427" y="70"/>
                    </a:lnTo>
                    <a:lnTo>
                      <a:pt x="399" y="42"/>
                    </a:lnTo>
                    <a:lnTo>
                      <a:pt x="364" y="21"/>
                    </a:lnTo>
                    <a:lnTo>
                      <a:pt x="345" y="13"/>
                    </a:lnTo>
                    <a:close/>
                  </a:path>
                </a:pathLst>
              </a:custGeom>
              <a:solidFill>
                <a:srgbClr val="383C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2EE9AB-456E-4528-A3BC-984666419953}"/>
              </a:ext>
            </a:extLst>
          </p:cNvPr>
          <p:cNvGrpSpPr/>
          <p:nvPr/>
        </p:nvGrpSpPr>
        <p:grpSpPr>
          <a:xfrm>
            <a:off x="1695056" y="3252917"/>
            <a:ext cx="3413883" cy="623233"/>
            <a:chOff x="7622824" y="1594738"/>
            <a:chExt cx="3413883" cy="623233"/>
          </a:xfrm>
        </p:grpSpPr>
        <p:sp>
          <p:nvSpPr>
            <p:cNvPr id="57" name="TextBox 91">
              <a:extLst>
                <a:ext uri="{FF2B5EF4-FFF2-40B4-BE49-F238E27FC236}">
                  <a16:creationId xmlns:a16="http://schemas.microsoft.com/office/drawing/2014/main" id="{3709578C-9E51-4278-B9CD-B1F3781C8BB3}"/>
                </a:ext>
              </a:extLst>
            </p:cNvPr>
            <p:cNvSpPr txBox="1"/>
            <p:nvPr/>
          </p:nvSpPr>
          <p:spPr>
            <a:xfrm>
              <a:off x="7622824" y="1594738"/>
              <a:ext cx="3217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Object Detection &amp; Inference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8" name="TextBox 92">
              <a:extLst>
                <a:ext uri="{FF2B5EF4-FFF2-40B4-BE49-F238E27FC236}">
                  <a16:creationId xmlns:a16="http://schemas.microsoft.com/office/drawing/2014/main" id="{59586738-F3D6-4C3A-AB19-1937E4317431}"/>
                </a:ext>
              </a:extLst>
            </p:cNvPr>
            <p:cNvSpPr txBox="1"/>
            <p:nvPr/>
          </p:nvSpPr>
          <p:spPr>
            <a:xfrm>
              <a:off x="7622824" y="1879417"/>
              <a:ext cx="34138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Yolov5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모델을 통한 플라스틱 재질 분류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2EC2977-0914-4486-8F04-BAD8B8B9F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65" y="2159087"/>
            <a:ext cx="400110" cy="400110"/>
          </a:xfrm>
          <a:prstGeom prst="rect">
            <a:avLst/>
          </a:prstGeom>
          <a:ln>
            <a:noFill/>
          </a:ln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id="{B8833C8B-1914-4042-9087-62103FDA6902}"/>
              </a:ext>
            </a:extLst>
          </p:cNvPr>
          <p:cNvSpPr/>
          <p:nvPr/>
        </p:nvSpPr>
        <p:spPr>
          <a:xfrm>
            <a:off x="864903" y="2054442"/>
            <a:ext cx="628650" cy="628650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59D4BD-DFAE-4CC7-8201-5D16277DB52F}"/>
              </a:ext>
            </a:extLst>
          </p:cNvPr>
          <p:cNvCxnSpPr/>
          <p:nvPr/>
        </p:nvCxnSpPr>
        <p:spPr>
          <a:xfrm>
            <a:off x="5993544" y="1886552"/>
            <a:ext cx="0" cy="3657600"/>
          </a:xfrm>
          <a:prstGeom prst="line">
            <a:avLst/>
          </a:prstGeom>
          <a:ln w="127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8F3292-049F-45DB-BF09-8810D5BE2E5D}"/>
              </a:ext>
            </a:extLst>
          </p:cNvPr>
          <p:cNvGrpSpPr/>
          <p:nvPr/>
        </p:nvGrpSpPr>
        <p:grpSpPr>
          <a:xfrm>
            <a:off x="7371960" y="2058418"/>
            <a:ext cx="3839513" cy="623233"/>
            <a:chOff x="7622824" y="1594738"/>
            <a:chExt cx="3839513" cy="623233"/>
          </a:xfrm>
        </p:grpSpPr>
        <p:sp>
          <p:nvSpPr>
            <p:cNvPr id="40" name="TextBox 91">
              <a:extLst>
                <a:ext uri="{FF2B5EF4-FFF2-40B4-BE49-F238E27FC236}">
                  <a16:creationId xmlns:a16="http://schemas.microsoft.com/office/drawing/2014/main" id="{4EA2718D-C762-486B-B5B6-48D7C33F09B2}"/>
                </a:ext>
              </a:extLst>
            </p:cNvPr>
            <p:cNvSpPr txBox="1"/>
            <p:nvPr/>
          </p:nvSpPr>
          <p:spPr>
            <a:xfrm>
              <a:off x="7622824" y="1594738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디바이스 화면</a:t>
              </a:r>
            </a:p>
          </p:txBody>
        </p:sp>
        <p:sp>
          <p:nvSpPr>
            <p:cNvPr id="41" name="TextBox 92">
              <a:extLst>
                <a:ext uri="{FF2B5EF4-FFF2-40B4-BE49-F238E27FC236}">
                  <a16:creationId xmlns:a16="http://schemas.microsoft.com/office/drawing/2014/main" id="{0523A9A2-35B3-4C13-9086-6DBBEA5835C6}"/>
                </a:ext>
              </a:extLst>
            </p:cNvPr>
            <p:cNvSpPr txBox="1"/>
            <p:nvPr/>
          </p:nvSpPr>
          <p:spPr>
            <a:xfrm>
              <a:off x="7622824" y="1879417"/>
              <a:ext cx="3839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재질 및 포인트 확인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사용자 행동 유도 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F2B6B9-3DDD-4DC1-A85E-620847846F77}"/>
              </a:ext>
            </a:extLst>
          </p:cNvPr>
          <p:cNvGrpSpPr/>
          <p:nvPr/>
        </p:nvGrpSpPr>
        <p:grpSpPr>
          <a:xfrm>
            <a:off x="7371960" y="4558071"/>
            <a:ext cx="4355680" cy="623233"/>
            <a:chOff x="7622824" y="1594738"/>
            <a:chExt cx="4355680" cy="623233"/>
          </a:xfrm>
        </p:grpSpPr>
        <p:sp>
          <p:nvSpPr>
            <p:cNvPr id="60" name="TextBox 91">
              <a:extLst>
                <a:ext uri="{FF2B5EF4-FFF2-40B4-BE49-F238E27FC236}">
                  <a16:creationId xmlns:a16="http://schemas.microsoft.com/office/drawing/2014/main" id="{2EE6F88F-9D23-4A09-903B-59FC69953662}"/>
                </a:ext>
              </a:extLst>
            </p:cNvPr>
            <p:cNvSpPr txBox="1"/>
            <p:nvPr/>
          </p:nvSpPr>
          <p:spPr>
            <a:xfrm>
              <a:off x="7622824" y="159473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관리자 화면</a:t>
              </a:r>
            </a:p>
          </p:txBody>
        </p:sp>
        <p:sp>
          <p:nvSpPr>
            <p:cNvPr id="61" name="TextBox 92">
              <a:extLst>
                <a:ext uri="{FF2B5EF4-FFF2-40B4-BE49-F238E27FC236}">
                  <a16:creationId xmlns:a16="http://schemas.microsoft.com/office/drawing/2014/main" id="{222005C2-7C66-4BB1-9139-1125081BE868}"/>
                </a:ext>
              </a:extLst>
            </p:cNvPr>
            <p:cNvSpPr txBox="1"/>
            <p:nvPr/>
          </p:nvSpPr>
          <p:spPr>
            <a:xfrm>
              <a:off x="7622824" y="1879417"/>
              <a:ext cx="4355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실시간 컵 개수 모니터링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효율적인 동선 관리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E5ABF2-0A2A-4861-84A4-FF77BA1DE634}"/>
              </a:ext>
            </a:extLst>
          </p:cNvPr>
          <p:cNvGrpSpPr/>
          <p:nvPr/>
        </p:nvGrpSpPr>
        <p:grpSpPr>
          <a:xfrm>
            <a:off x="7355930" y="3248364"/>
            <a:ext cx="2980303" cy="623233"/>
            <a:chOff x="7622824" y="1594738"/>
            <a:chExt cx="2980303" cy="623233"/>
          </a:xfrm>
        </p:grpSpPr>
        <p:sp>
          <p:nvSpPr>
            <p:cNvPr id="63" name="TextBox 91">
              <a:extLst>
                <a:ext uri="{FF2B5EF4-FFF2-40B4-BE49-F238E27FC236}">
                  <a16:creationId xmlns:a16="http://schemas.microsoft.com/office/drawing/2014/main" id="{C5EBAADA-6462-4F34-9226-84E4310F0719}"/>
                </a:ext>
              </a:extLst>
            </p:cNvPr>
            <p:cNvSpPr txBox="1"/>
            <p:nvPr/>
          </p:nvSpPr>
          <p:spPr>
            <a:xfrm>
              <a:off x="7622824" y="159473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사용자 화면</a:t>
              </a:r>
            </a:p>
          </p:txBody>
        </p:sp>
        <p:sp>
          <p:nvSpPr>
            <p:cNvPr id="64" name="TextBox 92">
              <a:extLst>
                <a:ext uri="{FF2B5EF4-FFF2-40B4-BE49-F238E27FC236}">
                  <a16:creationId xmlns:a16="http://schemas.microsoft.com/office/drawing/2014/main" id="{82EAF909-3E9D-4AB8-9086-2E1F0B530CFE}"/>
                </a:ext>
              </a:extLst>
            </p:cNvPr>
            <p:cNvSpPr txBox="1"/>
            <p:nvPr/>
          </p:nvSpPr>
          <p:spPr>
            <a:xfrm>
              <a:off x="7622824" y="1879417"/>
              <a:ext cx="29803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적립 포인트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개인별 등수 확인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F5FF1D30-A7AC-413D-8279-C12F179953F0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9" y="4632764"/>
            <a:ext cx="473638" cy="43998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0B42F06-C35A-4EFC-BED4-0BC2EBEE2637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4054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32" y="3306296"/>
            <a:ext cx="459424" cy="43392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50A9379-4C0C-4C57-9940-E78ADD5B078E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33" y="2165638"/>
            <a:ext cx="385092" cy="385092"/>
          </a:xfrm>
          <a:prstGeom prst="rect">
            <a:avLst/>
          </a:prstGeom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9401CABC-2707-4D35-BD55-8B8C205ED04A}"/>
              </a:ext>
            </a:extLst>
          </p:cNvPr>
          <p:cNvSpPr/>
          <p:nvPr/>
        </p:nvSpPr>
        <p:spPr>
          <a:xfrm>
            <a:off x="6486316" y="2040498"/>
            <a:ext cx="628650" cy="628650"/>
          </a:xfrm>
          <a:prstGeom prst="ellipse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1E1644A-12CB-4905-9654-A3D69DA9CE5B}"/>
              </a:ext>
            </a:extLst>
          </p:cNvPr>
          <p:cNvGrpSpPr/>
          <p:nvPr/>
        </p:nvGrpSpPr>
        <p:grpSpPr>
          <a:xfrm>
            <a:off x="6486316" y="3217665"/>
            <a:ext cx="628650" cy="628650"/>
            <a:chOff x="8209439" y="2474503"/>
            <a:chExt cx="628650" cy="62865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6E4CE69-7148-444C-8188-8E53F0AEAAF2}"/>
                </a:ext>
              </a:extLst>
            </p:cNvPr>
            <p:cNvSpPr/>
            <p:nvPr/>
          </p:nvSpPr>
          <p:spPr>
            <a:xfrm>
              <a:off x="8209439" y="2474503"/>
              <a:ext cx="628650" cy="628650"/>
            </a:xfrm>
            <a:prstGeom prst="ellipse">
              <a:avLst/>
            </a:prstGeom>
            <a:noFill/>
            <a:ln w="19050">
              <a:solidFill>
                <a:srgbClr val="383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2" name="AutoShape 20">
              <a:extLst>
                <a:ext uri="{FF2B5EF4-FFF2-40B4-BE49-F238E27FC236}">
                  <a16:creationId xmlns:a16="http://schemas.microsoft.com/office/drawing/2014/main" id="{9E5D9D0E-FC26-4FAA-B64B-C8B2AE7D404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410575" y="2760663"/>
              <a:ext cx="342900" cy="303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6099F4C-6E1E-483E-BF92-5B241290ADAB}"/>
              </a:ext>
            </a:extLst>
          </p:cNvPr>
          <p:cNvGrpSpPr/>
          <p:nvPr/>
        </p:nvGrpSpPr>
        <p:grpSpPr>
          <a:xfrm>
            <a:off x="6486316" y="4502952"/>
            <a:ext cx="628650" cy="628650"/>
            <a:chOff x="8251933" y="4001489"/>
            <a:chExt cx="628650" cy="62865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BA8F9DBE-D03C-4491-BA0F-DA3DE90AF0A6}"/>
                </a:ext>
              </a:extLst>
            </p:cNvPr>
            <p:cNvSpPr/>
            <p:nvPr/>
          </p:nvSpPr>
          <p:spPr>
            <a:xfrm>
              <a:off x="8251933" y="4001489"/>
              <a:ext cx="628650" cy="628650"/>
            </a:xfrm>
            <a:prstGeom prst="ellipse">
              <a:avLst/>
            </a:prstGeom>
            <a:noFill/>
            <a:ln w="19050">
              <a:solidFill>
                <a:srgbClr val="405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6" name="AutoShape 16">
              <a:extLst>
                <a:ext uri="{FF2B5EF4-FFF2-40B4-BE49-F238E27FC236}">
                  <a16:creationId xmlns:a16="http://schemas.microsoft.com/office/drawing/2014/main" id="{416F7E3B-0E26-4294-A664-E95A4872634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394700" y="4175125"/>
              <a:ext cx="34290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66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4E7550E-D6B0-4D7E-804B-7AABEA190D64}"/>
              </a:ext>
            </a:extLst>
          </p:cNvPr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AF0878-06D7-406A-86AD-131FDDF74637}"/>
                </a:ext>
              </a:extLst>
            </p:cNvPr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4B0AA0-91A2-4327-9635-5FD84AE2FC61}"/>
                </a:ext>
              </a:extLst>
            </p:cNvPr>
            <p:cNvSpPr txBox="1"/>
            <p:nvPr/>
          </p:nvSpPr>
          <p:spPr>
            <a:xfrm>
              <a:off x="177014" y="472998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시연영상 </a:t>
              </a:r>
            </a:p>
          </p:txBody>
        </p:sp>
      </p:grpSp>
      <p:pic>
        <p:nvPicPr>
          <p:cNvPr id="13" name="그림 12" descr="텍스트이(가) 표시된 사진&#10;&#10;자동 생성된 설명">
            <a:hlinkClick r:id="rId3" action="ppaction://hlinkfile"/>
            <a:extLst>
              <a:ext uri="{FF2B5EF4-FFF2-40B4-BE49-F238E27FC236}">
                <a16:creationId xmlns:a16="http://schemas.microsoft.com/office/drawing/2014/main" id="{F33CE9E4-2712-40DA-B963-B4E4E6FB2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14" y="1002535"/>
            <a:ext cx="5683786" cy="56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5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AI</a:t>
              </a:r>
              <a:endParaRPr lang="ko-KR" altLang="en-US" sz="1600" dirty="0">
                <a:solidFill>
                  <a:srgbClr val="BFBFB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863F26-5FE9-4461-A99D-E11FE8174149}"/>
              </a:ext>
            </a:extLst>
          </p:cNvPr>
          <p:cNvSpPr/>
          <p:nvPr/>
        </p:nvSpPr>
        <p:spPr>
          <a:xfrm>
            <a:off x="482884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 및 </a:t>
            </a:r>
            <a:r>
              <a:rPr lang="ko-KR" altLang="en-US" sz="12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라벨링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0941E-C534-4CD8-A99D-2E3E98034B3E}"/>
              </a:ext>
            </a:extLst>
          </p:cNvPr>
          <p:cNvSpPr/>
          <p:nvPr/>
        </p:nvSpPr>
        <p:spPr>
          <a:xfrm>
            <a:off x="514132" y="2028520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6A307F-4012-459D-9C26-A9FC1212C2A7}"/>
              </a:ext>
            </a:extLst>
          </p:cNvPr>
          <p:cNvSpPr/>
          <p:nvPr/>
        </p:nvSpPr>
        <p:spPr>
          <a:xfrm>
            <a:off x="3378484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Yolov5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 train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B530B-B01C-44D1-AB16-371524D8B026}"/>
              </a:ext>
            </a:extLst>
          </p:cNvPr>
          <p:cNvSpPr/>
          <p:nvPr/>
        </p:nvSpPr>
        <p:spPr>
          <a:xfrm>
            <a:off x="6346003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Yolov5 model detect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F3415F-DE75-4008-B44B-9BAC637743C3}"/>
              </a:ext>
            </a:extLst>
          </p:cNvPr>
          <p:cNvSpPr/>
          <p:nvPr/>
        </p:nvSpPr>
        <p:spPr>
          <a:xfrm>
            <a:off x="9231328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모델 선정</a:t>
            </a:r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53F09834-6B57-4EAB-92F6-9D130624F5FA}"/>
              </a:ext>
            </a:extLst>
          </p:cNvPr>
          <p:cNvSpPr/>
          <p:nvPr/>
        </p:nvSpPr>
        <p:spPr>
          <a:xfrm>
            <a:off x="553724" y="2291138"/>
            <a:ext cx="1065552" cy="574912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Base_img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(207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육각형 38">
            <a:extLst>
              <a:ext uri="{FF2B5EF4-FFF2-40B4-BE49-F238E27FC236}">
                <a16:creationId xmlns:a16="http://schemas.microsoft.com/office/drawing/2014/main" id="{72B32726-C111-42DE-B5F1-131AE1E8625F}"/>
              </a:ext>
            </a:extLst>
          </p:cNvPr>
          <p:cNvSpPr/>
          <p:nvPr/>
        </p:nvSpPr>
        <p:spPr>
          <a:xfrm>
            <a:off x="551564" y="4131131"/>
            <a:ext cx="1125639" cy="574912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pet_pp_ps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(1865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A946BF-25BF-4529-BC1E-5F85E431DF08}"/>
              </a:ext>
            </a:extLst>
          </p:cNvPr>
          <p:cNvSpPr/>
          <p:nvPr/>
        </p:nvSpPr>
        <p:spPr>
          <a:xfrm>
            <a:off x="3430068" y="2028519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4AD7FB-2E74-48DE-B9F4-1BFD60FF5A3C}"/>
              </a:ext>
            </a:extLst>
          </p:cNvPr>
          <p:cNvSpPr/>
          <p:nvPr/>
        </p:nvSpPr>
        <p:spPr>
          <a:xfrm>
            <a:off x="6346004" y="1991349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84D583-5B2C-460A-91A4-6CCC886FC59A}"/>
              </a:ext>
            </a:extLst>
          </p:cNvPr>
          <p:cNvSpPr/>
          <p:nvPr/>
        </p:nvSpPr>
        <p:spPr>
          <a:xfrm>
            <a:off x="9231328" y="1982911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D95D4E-5BC7-4427-96F7-D034876258A4}"/>
              </a:ext>
            </a:extLst>
          </p:cNvPr>
          <p:cNvSpPr/>
          <p:nvPr/>
        </p:nvSpPr>
        <p:spPr>
          <a:xfrm>
            <a:off x="2051138" y="2291138"/>
            <a:ext cx="929960" cy="57491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제너레이터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라벨링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954D0A-3187-40C1-AF46-8F550F66EA2A}"/>
              </a:ext>
            </a:extLst>
          </p:cNvPr>
          <p:cNvSpPr/>
          <p:nvPr/>
        </p:nvSpPr>
        <p:spPr>
          <a:xfrm>
            <a:off x="2090642" y="4132579"/>
            <a:ext cx="929960" cy="57491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제너레이터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라벨링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C9EC1BF-E83B-41D2-B44A-5D82FC59C28E}"/>
              </a:ext>
            </a:extLst>
          </p:cNvPr>
          <p:cNvSpPr/>
          <p:nvPr/>
        </p:nvSpPr>
        <p:spPr>
          <a:xfrm>
            <a:off x="6605852" y="3295329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결과값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json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형태로 출력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27FE3FC-CABD-4207-B8CF-0B1359C2EF87}"/>
              </a:ext>
            </a:extLst>
          </p:cNvPr>
          <p:cNvCxnSpPr>
            <a:cxnSpLocks/>
            <a:stCxn id="4" idx="0"/>
            <a:endCxn id="45" idx="1"/>
          </p:cNvCxnSpPr>
          <p:nvPr/>
        </p:nvCxnSpPr>
        <p:spPr>
          <a:xfrm>
            <a:off x="1619276" y="2578594"/>
            <a:ext cx="43186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48C2283-90D9-4415-82C7-CFF0B15D463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2981098" y="2574932"/>
            <a:ext cx="616567" cy="366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6B3FF4-4EE2-4A69-A4F4-461B8D0D5C88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5791412" y="3572232"/>
            <a:ext cx="814440" cy="829120"/>
          </a:xfrm>
          <a:prstGeom prst="bentConnector3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650EEDD-AA9B-4104-8CD8-DFCA08AA085A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>
            <a:off x="1677203" y="4418587"/>
            <a:ext cx="413439" cy="144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67069D4-DF6D-48C7-9CAA-6441EB919EC6}"/>
              </a:ext>
            </a:extLst>
          </p:cNvPr>
          <p:cNvCxnSpPr>
            <a:cxnSpLocks/>
            <a:stCxn id="52" idx="3"/>
            <a:endCxn id="36" idx="1"/>
          </p:cNvCxnSpPr>
          <p:nvPr/>
        </p:nvCxnSpPr>
        <p:spPr>
          <a:xfrm flipV="1">
            <a:off x="7624705" y="3572231"/>
            <a:ext cx="2901682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960A43-A6CE-4ECC-80C0-11ED3E17719F}"/>
              </a:ext>
            </a:extLst>
          </p:cNvPr>
          <p:cNvSpPr/>
          <p:nvPr/>
        </p:nvSpPr>
        <p:spPr>
          <a:xfrm>
            <a:off x="10526387" y="3295328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Best.pt</a:t>
            </a:r>
          </a:p>
        </p:txBody>
      </p:sp>
      <p:sp>
        <p:nvSpPr>
          <p:cNvPr id="61" name="Google Shape;118;p3">
            <a:extLst>
              <a:ext uri="{FF2B5EF4-FFF2-40B4-BE49-F238E27FC236}">
                <a16:creationId xmlns:a16="http://schemas.microsoft.com/office/drawing/2014/main" id="{3A531E8E-2BC5-4838-A9D8-43A0FBC046E5}"/>
              </a:ext>
            </a:extLst>
          </p:cNvPr>
          <p:cNvSpPr txBox="1"/>
          <p:nvPr/>
        </p:nvSpPr>
        <p:spPr>
          <a:xfrm>
            <a:off x="4644987" y="4906824"/>
            <a:ext cx="12739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batch_size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20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Epochs : 100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Weights : yolov5m.pt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7D9FBB-CBD9-4F3F-B645-CE80BFE5B28C}"/>
              </a:ext>
            </a:extLst>
          </p:cNvPr>
          <p:cNvSpPr/>
          <p:nvPr/>
        </p:nvSpPr>
        <p:spPr>
          <a:xfrm>
            <a:off x="4828474" y="4131131"/>
            <a:ext cx="929960" cy="57491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parameter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117E323-F67F-4C17-8930-607D8599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8" y="2040243"/>
            <a:ext cx="1381259" cy="154226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C5A1A15-B721-43C0-B589-DB0D9A48B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03" y="3962829"/>
            <a:ext cx="1399727" cy="1542265"/>
          </a:xfrm>
          <a:prstGeom prst="rect">
            <a:avLst/>
          </a:prstGeom>
        </p:spPr>
      </p:pic>
      <p:pic>
        <p:nvPicPr>
          <p:cNvPr id="68" name="그림 67" descr="텍스트이(가) 표시된 사진&#10;&#10;자동 생성된 설명">
            <a:extLst>
              <a:ext uri="{FF2B5EF4-FFF2-40B4-BE49-F238E27FC236}">
                <a16:creationId xmlns:a16="http://schemas.microsoft.com/office/drawing/2014/main" id="{2FFF3DC6-1A73-4017-B43C-DF4F1A0AD1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32" y="2952747"/>
            <a:ext cx="844537" cy="1074010"/>
          </a:xfrm>
          <a:prstGeom prst="rect">
            <a:avLst/>
          </a:prstGeom>
        </p:spPr>
      </p:pic>
      <p:pic>
        <p:nvPicPr>
          <p:cNvPr id="71" name="그림 70" descr="닫기이(가) 표시된 사진&#10;&#10;자동 생성된 설명">
            <a:extLst>
              <a:ext uri="{FF2B5EF4-FFF2-40B4-BE49-F238E27FC236}">
                <a16:creationId xmlns:a16="http://schemas.microsoft.com/office/drawing/2014/main" id="{FB90D51E-739C-4D79-B7BF-C20D99BC84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03" y="2127188"/>
            <a:ext cx="2427510" cy="182359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7DB6F56-146D-4D52-AFD6-625953B61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976" y="4325127"/>
            <a:ext cx="5244155" cy="1686206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9AA9D0-04F9-44D6-94B3-7CB1BDAA76D2}"/>
              </a:ext>
            </a:extLst>
          </p:cNvPr>
          <p:cNvSpPr/>
          <p:nvPr/>
        </p:nvSpPr>
        <p:spPr>
          <a:xfrm>
            <a:off x="3588748" y="2287476"/>
            <a:ext cx="1239726" cy="5993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리사이징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(640 * 640 &amp; </a:t>
            </a:r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rect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EDB7C208-C6C1-4FD5-A72C-C2BCD0D8545B}"/>
              </a:ext>
            </a:extLst>
          </p:cNvPr>
          <p:cNvCxnSpPr>
            <a:stCxn id="87" idx="2"/>
            <a:endCxn id="62" idx="1"/>
          </p:cNvCxnSpPr>
          <p:nvPr/>
        </p:nvCxnSpPr>
        <p:spPr>
          <a:xfrm rot="16200000" flipH="1">
            <a:off x="3752685" y="3342797"/>
            <a:ext cx="1531715" cy="6198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7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31F185-777E-47F2-9D6A-792A1A015D81}"/>
              </a:ext>
            </a:extLst>
          </p:cNvPr>
          <p:cNvSpPr/>
          <p:nvPr/>
        </p:nvSpPr>
        <p:spPr>
          <a:xfrm>
            <a:off x="338498" y="1643670"/>
            <a:ext cx="2609636" cy="764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CD2C01-EF18-474A-A0BB-5639FFA44E85}"/>
              </a:ext>
            </a:extLst>
          </p:cNvPr>
          <p:cNvSpPr/>
          <p:nvPr/>
        </p:nvSpPr>
        <p:spPr>
          <a:xfrm>
            <a:off x="9405791" y="1635724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모델링 및 데이터베이스 구축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- Members(</a:t>
            </a:r>
            <a:r>
              <a:rPr lang="ko-KR" altLang="en-US" sz="1100" dirty="0">
                <a:solidFill>
                  <a:schemeClr val="tx1"/>
                </a:solidFill>
              </a:rPr>
              <a:t>회원정보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Discharge(</a:t>
            </a:r>
            <a:r>
              <a:rPr lang="ko-KR" altLang="en-US" sz="1100" dirty="0">
                <a:solidFill>
                  <a:schemeClr val="tx1"/>
                </a:solidFill>
              </a:rPr>
              <a:t>이용 내역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Machine(</a:t>
            </a:r>
            <a:r>
              <a:rPr lang="ko-KR" altLang="en-US" sz="1100" dirty="0">
                <a:solidFill>
                  <a:schemeClr val="tx1"/>
                </a:solidFill>
              </a:rPr>
              <a:t>디바이스 위치 및 컵 수거 현황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API </a:t>
            </a:r>
            <a:r>
              <a:rPr lang="ko-KR" altLang="en-US" sz="1100" b="1" dirty="0">
                <a:solidFill>
                  <a:schemeClr val="tx1"/>
                </a:solidFill>
              </a:rPr>
              <a:t>구현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회원가입 </a:t>
            </a:r>
            <a:r>
              <a:rPr lang="en-US" altLang="ko-KR" sz="1100" dirty="0">
                <a:solidFill>
                  <a:schemeClr val="tx1"/>
                </a:solidFill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로그인 </a:t>
            </a:r>
            <a:r>
              <a:rPr lang="en-US" altLang="ko-KR" sz="1100" dirty="0">
                <a:solidFill>
                  <a:schemeClr val="tx1"/>
                </a:solidFill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회원 정보 및 포인트 조회 </a:t>
            </a:r>
            <a:r>
              <a:rPr lang="en-US" altLang="ko-KR" sz="1100" dirty="0">
                <a:solidFill>
                  <a:schemeClr val="tx1"/>
                </a:solidFill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랭킹 조회 </a:t>
            </a:r>
            <a:r>
              <a:rPr lang="en-US" altLang="ko-KR" sz="1100" dirty="0">
                <a:solidFill>
                  <a:schemeClr val="tx1"/>
                </a:solidFill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포인트 적립 </a:t>
            </a:r>
            <a:r>
              <a:rPr lang="en-US" altLang="ko-KR" sz="1100" dirty="0">
                <a:solidFill>
                  <a:schemeClr val="tx1"/>
                </a:solidFill>
              </a:rPr>
              <a:t>API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err="1">
                <a:solidFill>
                  <a:schemeClr val="tx1"/>
                </a:solidFill>
              </a:rPr>
              <a:t>기기별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재질별</a:t>
            </a:r>
            <a:r>
              <a:rPr lang="ko-KR" altLang="en-US" sz="1100" dirty="0">
                <a:solidFill>
                  <a:schemeClr val="tx1"/>
                </a:solidFill>
              </a:rPr>
              <a:t> 컵 </a:t>
            </a:r>
            <a:r>
              <a:rPr lang="ko-KR" altLang="en-US" sz="1100" dirty="0" err="1">
                <a:solidFill>
                  <a:schemeClr val="tx1"/>
                </a:solidFill>
              </a:rPr>
              <a:t>누적수</a:t>
            </a:r>
            <a:r>
              <a:rPr lang="ko-KR" altLang="en-US" sz="1100" dirty="0">
                <a:solidFill>
                  <a:schemeClr val="tx1"/>
                </a:solidFill>
              </a:rPr>
              <a:t> 조회 </a:t>
            </a:r>
            <a:r>
              <a:rPr lang="en-US" altLang="ko-KR" sz="1100" dirty="0">
                <a:solidFill>
                  <a:schemeClr val="tx1"/>
                </a:solidFill>
              </a:rPr>
              <a:t>API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629E13-7FD3-4018-BC95-B0AD9EBE97E3}"/>
              </a:ext>
            </a:extLst>
          </p:cNvPr>
          <p:cNvSpPr/>
          <p:nvPr/>
        </p:nvSpPr>
        <p:spPr>
          <a:xfrm>
            <a:off x="3370509" y="3368243"/>
            <a:ext cx="2609636" cy="16679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</a:rPr>
              <a:t>Websocket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기반 </a:t>
            </a:r>
            <a:r>
              <a:rPr lang="en-US" altLang="ko-KR" sz="1100" dirty="0">
                <a:solidFill>
                  <a:schemeClr val="tx1"/>
                </a:solidFill>
              </a:rPr>
              <a:t>MQTT broker </a:t>
            </a:r>
            <a:r>
              <a:rPr lang="ko-KR" altLang="en-US" sz="1100" dirty="0">
                <a:solidFill>
                  <a:schemeClr val="tx1"/>
                </a:solidFill>
              </a:rPr>
              <a:t>구축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FCBEE6-5ED9-4515-A3C2-88AD52FE8FA6}"/>
              </a:ext>
            </a:extLst>
          </p:cNvPr>
          <p:cNvSpPr/>
          <p:nvPr/>
        </p:nvSpPr>
        <p:spPr>
          <a:xfrm>
            <a:off x="3362302" y="1623747"/>
            <a:ext cx="2609636" cy="939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01A403-4F06-44DE-873D-2FA6192D5E56}"/>
              </a:ext>
            </a:extLst>
          </p:cNvPr>
          <p:cNvSpPr/>
          <p:nvPr/>
        </p:nvSpPr>
        <p:spPr>
          <a:xfrm>
            <a:off x="338504" y="2825462"/>
            <a:ext cx="2609636" cy="100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휴대폰 입력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가이드 </a:t>
            </a:r>
            <a:r>
              <a:rPr lang="en-US" altLang="ko-KR" sz="1100" dirty="0">
                <a:solidFill>
                  <a:schemeClr val="tx1"/>
                </a:solidFill>
              </a:rPr>
              <a:t>UI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MQTT </a:t>
            </a:r>
            <a:r>
              <a:rPr lang="ko-KR" altLang="en-US" sz="1100" dirty="0">
                <a:solidFill>
                  <a:schemeClr val="tx1"/>
                </a:solidFill>
              </a:rPr>
              <a:t>통신 기반 화면간 라우팅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err="1">
                <a:solidFill>
                  <a:schemeClr val="tx1"/>
                </a:solidFill>
              </a:rPr>
              <a:t>Axios</a:t>
            </a:r>
            <a:r>
              <a:rPr lang="ko-KR" altLang="en-US" sz="1100" dirty="0">
                <a:solidFill>
                  <a:schemeClr val="tx1"/>
                </a:solidFill>
              </a:rPr>
              <a:t>를 통한 포인트 적립 </a:t>
            </a:r>
            <a:r>
              <a:rPr lang="en-US" altLang="ko-KR" sz="1100" dirty="0">
                <a:solidFill>
                  <a:schemeClr val="tx1"/>
                </a:solidFill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</a:rPr>
              <a:t>호출</a:t>
            </a:r>
          </a:p>
        </p:txBody>
      </p:sp>
      <p:grpSp>
        <p:nvGrpSpPr>
          <p:cNvPr id="123" name="Google Shape;123;p3"/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Cloud</a:t>
              </a:r>
              <a:endParaRPr lang="ko-KR" altLang="en-US" sz="1600" dirty="0">
                <a:solidFill>
                  <a:srgbClr val="BFBFB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F22814-4707-4F95-84FC-791B163CF158}"/>
              </a:ext>
            </a:extLst>
          </p:cNvPr>
          <p:cNvSpPr/>
          <p:nvPr/>
        </p:nvSpPr>
        <p:spPr>
          <a:xfrm>
            <a:off x="338505" y="1235656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유저 인터페이스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CDF10-D2B2-4543-8181-B86DB9B7B826}"/>
              </a:ext>
            </a:extLst>
          </p:cNvPr>
          <p:cNvSpPr/>
          <p:nvPr/>
        </p:nvSpPr>
        <p:spPr>
          <a:xfrm>
            <a:off x="338499" y="3832129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멤버십 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58DC06-9A8E-4A38-ADCB-B75CC7ADB386}"/>
              </a:ext>
            </a:extLst>
          </p:cNvPr>
          <p:cNvSpPr/>
          <p:nvPr/>
        </p:nvSpPr>
        <p:spPr>
          <a:xfrm>
            <a:off x="338498" y="5254089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모니터링 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83A198-5EB2-4048-89FF-5FA96BFFE1DA}"/>
              </a:ext>
            </a:extLst>
          </p:cNvPr>
          <p:cNvSpPr/>
          <p:nvPr/>
        </p:nvSpPr>
        <p:spPr>
          <a:xfrm>
            <a:off x="9409899" y="1235656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Application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1C86B8-F62B-496C-9086-A4CC92460A6B}"/>
              </a:ext>
            </a:extLst>
          </p:cNvPr>
          <p:cNvSpPr/>
          <p:nvPr/>
        </p:nvSpPr>
        <p:spPr>
          <a:xfrm>
            <a:off x="6386101" y="1235656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WSGI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4D2C3-BF5C-47AC-B3BE-F4E8560CEAE7}"/>
              </a:ext>
            </a:extLst>
          </p:cNvPr>
          <p:cNvSpPr/>
          <p:nvPr/>
        </p:nvSpPr>
        <p:spPr>
          <a:xfrm>
            <a:off x="3362303" y="1235656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 Server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8D6A32-374E-4D8A-9CFB-FDE8EE121B02}"/>
              </a:ext>
            </a:extLst>
          </p:cNvPr>
          <p:cNvSpPr/>
          <p:nvPr/>
        </p:nvSpPr>
        <p:spPr>
          <a:xfrm>
            <a:off x="3362301" y="2968174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 Broker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8" name="Picture 4" descr="Eclipse Mosquitto">
            <a:extLst>
              <a:ext uri="{FF2B5EF4-FFF2-40B4-BE49-F238E27FC236}">
                <a16:creationId xmlns:a16="http://schemas.microsoft.com/office/drawing/2014/main" id="{BAC3983D-CD2B-4507-B6A0-FC20046B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09" y="3399504"/>
            <a:ext cx="2609637" cy="54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개발자 uwsgi를 버리고 gunicorn(지-유니콘)으로 갈아타다. | by JIHUN KIM | Medium">
            <a:extLst>
              <a:ext uri="{FF2B5EF4-FFF2-40B4-BE49-F238E27FC236}">
                <a16:creationId xmlns:a16="http://schemas.microsoft.com/office/drawing/2014/main" id="{9CFD68C1-E7A4-4846-AD3B-7DAD862D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355" y="1705641"/>
            <a:ext cx="2531128" cy="7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ginx 가 무엇인고 ?">
            <a:extLst>
              <a:ext uri="{FF2B5EF4-FFF2-40B4-BE49-F238E27FC236}">
                <a16:creationId xmlns:a16="http://schemas.microsoft.com/office/drawing/2014/main" id="{C65C55E4-A51D-4276-ADE9-46C2F292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93" y="1752224"/>
            <a:ext cx="2056679" cy="6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MADCODERS ReactJS Challenge - Day3 - ALLEY">
            <a:extLst>
              <a:ext uri="{FF2B5EF4-FFF2-40B4-BE49-F238E27FC236}">
                <a16:creationId xmlns:a16="http://schemas.microsoft.com/office/drawing/2014/main" id="{E517D7C0-3999-479E-A06F-4E29D078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52" y="1673003"/>
            <a:ext cx="2172342" cy="7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2E96C8-3A0E-4A57-B083-DF7DD59FF164}"/>
              </a:ext>
            </a:extLst>
          </p:cNvPr>
          <p:cNvSpPr/>
          <p:nvPr/>
        </p:nvSpPr>
        <p:spPr>
          <a:xfrm>
            <a:off x="338500" y="2425393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 </a:t>
            </a:r>
            <a:r>
              <a:rPr lang="ko-KR" altLang="en-US" sz="12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프론트엔드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DAADDD-E5DB-4D22-AB02-1E7076C03322}"/>
              </a:ext>
            </a:extLst>
          </p:cNvPr>
          <p:cNvSpPr/>
          <p:nvPr/>
        </p:nvSpPr>
        <p:spPr>
          <a:xfrm>
            <a:off x="338499" y="818622"/>
            <a:ext cx="11676928" cy="400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Amazon EC2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2" name="Picture 16" descr="Amazon EC2에 웹 사이트 호스팅하기 - instance 생성 및 설정">
            <a:extLst>
              <a:ext uri="{FF2B5EF4-FFF2-40B4-BE49-F238E27FC236}">
                <a16:creationId xmlns:a16="http://schemas.microsoft.com/office/drawing/2014/main" id="{2E01E712-DBC2-4704-8A1D-772B1A47A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9" t="11938" r="25224" b="37187"/>
          <a:stretch/>
        </p:blipFill>
        <p:spPr bwMode="auto">
          <a:xfrm>
            <a:off x="5067300" y="844024"/>
            <a:ext cx="596672" cy="3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wnload MariaDB Server - MariaDB.org">
            <a:extLst>
              <a:ext uri="{FF2B5EF4-FFF2-40B4-BE49-F238E27FC236}">
                <a16:creationId xmlns:a16="http://schemas.microsoft.com/office/drawing/2014/main" id="{C5A9B165-C9A3-4D97-8F40-15B811256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570" y="2613637"/>
            <a:ext cx="2008074" cy="70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0B16C-E428-419A-8894-164BF024E312}"/>
              </a:ext>
            </a:extLst>
          </p:cNvPr>
          <p:cNvSpPr/>
          <p:nvPr/>
        </p:nvSpPr>
        <p:spPr>
          <a:xfrm>
            <a:off x="346710" y="4232198"/>
            <a:ext cx="2609636" cy="100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회원가입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로그인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및 </a:t>
            </a:r>
            <a:r>
              <a:rPr lang="en-US" altLang="ko-KR" sz="1100" dirty="0">
                <a:solidFill>
                  <a:schemeClr val="tx1"/>
                </a:solidFill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</a:rPr>
              <a:t>호출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포인트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랭킹 조회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및 </a:t>
            </a:r>
            <a:r>
              <a:rPr lang="en-US" altLang="ko-KR" sz="1100" dirty="0">
                <a:solidFill>
                  <a:schemeClr val="tx1"/>
                </a:solidFill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6D5C10-0314-4133-A4E9-0E381ECDB29C}"/>
              </a:ext>
            </a:extLst>
          </p:cNvPr>
          <p:cNvSpPr/>
          <p:nvPr/>
        </p:nvSpPr>
        <p:spPr>
          <a:xfrm>
            <a:off x="338498" y="5669382"/>
            <a:ext cx="2609636" cy="100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</a:rPr>
              <a:t>Kakao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map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</a:rPr>
              <a:t>기반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기기 위치 </a:t>
            </a:r>
            <a:r>
              <a:rPr lang="en-US" altLang="ko-KR" sz="1100" dirty="0">
                <a:solidFill>
                  <a:schemeClr val="tx1"/>
                </a:solidFill>
              </a:rPr>
              <a:t>UI</a:t>
            </a:r>
            <a:r>
              <a:rPr lang="ko-KR" altLang="en-US" sz="1100" dirty="0">
                <a:solidFill>
                  <a:schemeClr val="tx1"/>
                </a:solidFill>
              </a:rPr>
              <a:t> 및 </a:t>
            </a:r>
            <a:r>
              <a:rPr lang="en-US" altLang="ko-KR" sz="1100" dirty="0">
                <a:solidFill>
                  <a:schemeClr val="tx1"/>
                </a:solidFill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</a:rPr>
              <a:t>호출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재질별</a:t>
            </a:r>
            <a:r>
              <a:rPr lang="ko-KR" altLang="en-US" sz="1100" dirty="0">
                <a:solidFill>
                  <a:schemeClr val="tx1"/>
                </a:solidFill>
              </a:rPr>
              <a:t> 컵 수거 현황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및 </a:t>
            </a:r>
            <a:r>
              <a:rPr lang="en-US" altLang="ko-KR" sz="1100" dirty="0">
                <a:solidFill>
                  <a:schemeClr val="tx1"/>
                </a:solidFill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</a:rPr>
              <a:t>호출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9BE5276-A4FB-4801-AC81-948AC06E26CF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948142" y="1435691"/>
            <a:ext cx="4141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28E496-2B16-437D-847C-A34C33039C64}"/>
              </a:ext>
            </a:extLst>
          </p:cNvPr>
          <p:cNvCxnSpPr>
            <a:cxnSpLocks/>
            <a:stCxn id="22" idx="2"/>
            <a:endCxn id="12" idx="0"/>
          </p:cNvCxnSpPr>
          <p:nvPr/>
        </p:nvCxnSpPr>
        <p:spPr>
          <a:xfrm>
            <a:off x="4667120" y="2563118"/>
            <a:ext cx="0" cy="4050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D9A50B2-8012-4D3C-8D7E-CC286947E1A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5971940" y="1435691"/>
            <a:ext cx="4141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27D3AE5-8354-417B-A143-57EB347A66D5}"/>
              </a:ext>
            </a:extLst>
          </p:cNvPr>
          <p:cNvCxnSpPr>
            <a:cxnSpLocks/>
          </p:cNvCxnSpPr>
          <p:nvPr/>
        </p:nvCxnSpPr>
        <p:spPr>
          <a:xfrm>
            <a:off x="8991630" y="1435690"/>
            <a:ext cx="41416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Home - Django REST framework">
            <a:extLst>
              <a:ext uri="{FF2B5EF4-FFF2-40B4-BE49-F238E27FC236}">
                <a16:creationId xmlns:a16="http://schemas.microsoft.com/office/drawing/2014/main" id="{65819313-1E30-4FAE-9763-EB353CEA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77" y="1673003"/>
            <a:ext cx="1923261" cy="85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05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IoT</a:t>
              </a:r>
              <a:endParaRPr lang="ko-KR" altLang="en-US" sz="1600" dirty="0">
                <a:solidFill>
                  <a:srgbClr val="BFBFB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5E83E61-9CF1-45A4-ADDE-989058CE2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12" y="1198169"/>
            <a:ext cx="5831300" cy="5198797"/>
          </a:xfrm>
          <a:prstGeom prst="rect">
            <a:avLst/>
          </a:prstGeom>
        </p:spPr>
      </p:pic>
      <p:pic>
        <p:nvPicPr>
          <p:cNvPr id="8" name="그림 7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DF605216-84A7-4DEA-8722-9D314F775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3" y="3778354"/>
            <a:ext cx="5909467" cy="26186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3AE7C72-B560-4152-9B87-483A75C90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3" y="1198170"/>
            <a:ext cx="5909467" cy="179003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0C504C-77E5-4DFE-9B3E-CA72E6CA7076}"/>
              </a:ext>
            </a:extLst>
          </p:cNvPr>
          <p:cNvSpPr/>
          <p:nvPr/>
        </p:nvSpPr>
        <p:spPr>
          <a:xfrm>
            <a:off x="2535352" y="998136"/>
            <a:ext cx="3194132" cy="400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모터 동작 함수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92EE6B-8042-4449-9DB5-067C87BDE317}"/>
              </a:ext>
            </a:extLst>
          </p:cNvPr>
          <p:cNvSpPr/>
          <p:nvPr/>
        </p:nvSpPr>
        <p:spPr>
          <a:xfrm>
            <a:off x="520669" y="3516942"/>
            <a:ext cx="5233195" cy="37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</a:t>
            </a: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broker</a:t>
            </a: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접속 시 토픽 구독 함수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879475C-0960-47D6-8AB6-F9253F6F71BA}"/>
              </a:ext>
            </a:extLst>
          </p:cNvPr>
          <p:cNvSpPr/>
          <p:nvPr/>
        </p:nvSpPr>
        <p:spPr>
          <a:xfrm>
            <a:off x="6569064" y="822704"/>
            <a:ext cx="5233195" cy="37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구독한 토픽으로부터 메시지 전달받는 함수</a:t>
            </a:r>
          </a:p>
        </p:txBody>
      </p:sp>
    </p:spTree>
    <p:extLst>
      <p:ext uri="{BB962C8B-B14F-4D97-AF65-F5344CB8AC3E}">
        <p14:creationId xmlns:p14="http://schemas.microsoft.com/office/powerpoint/2010/main" val="208792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/>
        </p:nvSpPr>
        <p:spPr>
          <a:xfrm>
            <a:off x="2136619" y="1324107"/>
            <a:ext cx="862659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서울시의 지역별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특성을 행정동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 단위로 고려하여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AIRSM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우선전으로 입지해야 할 위치 제안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3242119" y="5436060"/>
            <a:ext cx="1021433" cy="701278"/>
            <a:chOff x="1480588" y="4435673"/>
            <a:chExt cx="1021433" cy="701278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1480588" y="4435673"/>
              <a:ext cx="10214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핵심 키워드</a:t>
              </a: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1631270" y="4675286"/>
              <a:ext cx="7200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내용</a:t>
              </a:r>
              <a:endParaRPr/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4299626" y="908592"/>
            <a:ext cx="698941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AIRSM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 위치 선정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</a:t>
            </a:r>
            <a:endParaRPr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Google Shape;118;p3">
            <a:extLst>
              <a:ext uri="{FF2B5EF4-FFF2-40B4-BE49-F238E27FC236}">
                <a16:creationId xmlns:a16="http://schemas.microsoft.com/office/drawing/2014/main" id="{3D2834EA-3D98-41A2-A3FD-21B50B18D14A}"/>
              </a:ext>
            </a:extLst>
          </p:cNvPr>
          <p:cNvSpPr txBox="1"/>
          <p:nvPr/>
        </p:nvSpPr>
        <p:spPr>
          <a:xfrm>
            <a:off x="2136619" y="4518250"/>
            <a:ext cx="862659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Why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최적화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위치 선정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AIRSM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목적은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테이크아웃컵을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PET/PS/PP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분류해 플라스틱 재활용률을 높이는 것을 목적으로 하고 있습니다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 시내의 커피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테이크아웃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컵이 가장 많이 나오는 지역을 선정하여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AIRSM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입지한다면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그만큼 많은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테이크아웃컵을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재활용이 가능하게 수거할 수 있을 것이고 이는 플라스틱 재활용률을 높이는데 기여할 것입니다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5E505AC-CC1A-4497-848C-CDE8AFC427C9}"/>
              </a:ext>
            </a:extLst>
          </p:cNvPr>
          <p:cNvSpPr/>
          <p:nvPr/>
        </p:nvSpPr>
        <p:spPr>
          <a:xfrm>
            <a:off x="3007943" y="1961419"/>
            <a:ext cx="1124130" cy="1124130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F21CB30-76F6-430B-AC50-8A0DE324105F}"/>
              </a:ext>
            </a:extLst>
          </p:cNvPr>
          <p:cNvSpPr/>
          <p:nvPr/>
        </p:nvSpPr>
        <p:spPr>
          <a:xfrm>
            <a:off x="4612214" y="1961419"/>
            <a:ext cx="1124130" cy="1124130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1A5C8D0-F64C-40A3-8B10-967187D5E0F7}"/>
              </a:ext>
            </a:extLst>
          </p:cNvPr>
          <p:cNvSpPr/>
          <p:nvPr/>
        </p:nvSpPr>
        <p:spPr>
          <a:xfrm>
            <a:off x="6352114" y="1961419"/>
            <a:ext cx="1124130" cy="1124130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</a:t>
            </a:r>
            <a:endParaRPr lang="en-US" altLang="ko-KR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이용건수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8708E25-07DB-4CF6-B5DA-447CC1B56243}"/>
              </a:ext>
            </a:extLst>
          </p:cNvPr>
          <p:cNvSpPr/>
          <p:nvPr/>
        </p:nvSpPr>
        <p:spPr>
          <a:xfrm>
            <a:off x="8092014" y="1961419"/>
            <a:ext cx="1124130" cy="1124130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9A47C0-F881-4979-A608-2A857F5D14C4}"/>
              </a:ext>
            </a:extLst>
          </p:cNvPr>
          <p:cNvSpPr/>
          <p:nvPr/>
        </p:nvSpPr>
        <p:spPr>
          <a:xfrm>
            <a:off x="3479402" y="3843077"/>
            <a:ext cx="5233195" cy="37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테이크아웃</a:t>
            </a: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컵 최대 배출 위치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6C71C9D-A0BE-4656-BDBF-B59960643A69}"/>
              </a:ext>
            </a:extLst>
          </p:cNvPr>
          <p:cNvSpPr/>
          <p:nvPr/>
        </p:nvSpPr>
        <p:spPr>
          <a:xfrm>
            <a:off x="5832598" y="3113990"/>
            <a:ext cx="526802" cy="54253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9863F26-5FE9-4461-A99D-E11FE8174149}"/>
              </a:ext>
            </a:extLst>
          </p:cNvPr>
          <p:cNvSpPr/>
          <p:nvPr/>
        </p:nvSpPr>
        <p:spPr>
          <a:xfrm>
            <a:off x="482884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 및 가공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0941E-C534-4CD8-A99D-2E3E98034B3E}"/>
              </a:ext>
            </a:extLst>
          </p:cNvPr>
          <p:cNvSpPr/>
          <p:nvPr/>
        </p:nvSpPr>
        <p:spPr>
          <a:xfrm>
            <a:off x="482885" y="1982912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6A307F-4012-459D-9C26-A9FC1212C2A7}"/>
              </a:ext>
            </a:extLst>
          </p:cNvPr>
          <p:cNvSpPr/>
          <p:nvPr/>
        </p:nvSpPr>
        <p:spPr>
          <a:xfrm>
            <a:off x="3378484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 선정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클러스터링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B530B-B01C-44D1-AB16-371524D8B026}"/>
              </a:ext>
            </a:extLst>
          </p:cNvPr>
          <p:cNvSpPr/>
          <p:nvPr/>
        </p:nvSpPr>
        <p:spPr>
          <a:xfrm>
            <a:off x="6346003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 선정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산출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F3415F-DE75-4008-B44B-9BAC637743C3}"/>
              </a:ext>
            </a:extLst>
          </p:cNvPr>
          <p:cNvSpPr/>
          <p:nvPr/>
        </p:nvSpPr>
        <p:spPr>
          <a:xfrm>
            <a:off x="9231328" y="1493301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최적화 위치 선정</a:t>
            </a:r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53F09834-6B57-4EAB-92F6-9D130624F5FA}"/>
              </a:ext>
            </a:extLst>
          </p:cNvPr>
          <p:cNvSpPr/>
          <p:nvPr/>
        </p:nvSpPr>
        <p:spPr>
          <a:xfrm>
            <a:off x="708917" y="2291137"/>
            <a:ext cx="1273995" cy="624887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수집 </a:t>
            </a:r>
          </a:p>
        </p:txBody>
      </p:sp>
      <p:sp>
        <p:nvSpPr>
          <p:cNvPr id="39" name="육각형 38">
            <a:extLst>
              <a:ext uri="{FF2B5EF4-FFF2-40B4-BE49-F238E27FC236}">
                <a16:creationId xmlns:a16="http://schemas.microsoft.com/office/drawing/2014/main" id="{72B32726-C111-42DE-B5F1-131AE1E8625F}"/>
              </a:ext>
            </a:extLst>
          </p:cNvPr>
          <p:cNvSpPr/>
          <p:nvPr/>
        </p:nvSpPr>
        <p:spPr>
          <a:xfrm>
            <a:off x="708916" y="4131130"/>
            <a:ext cx="1273995" cy="624887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수집 </a:t>
            </a:r>
          </a:p>
        </p:txBody>
      </p:sp>
      <p:sp>
        <p:nvSpPr>
          <p:cNvPr id="40" name="Google Shape;118;p3">
            <a:extLst>
              <a:ext uri="{FF2B5EF4-FFF2-40B4-BE49-F238E27FC236}">
                <a16:creationId xmlns:a16="http://schemas.microsoft.com/office/drawing/2014/main" id="{CEFF0862-11C5-46C5-9ED4-CA8918FC00C2}"/>
              </a:ext>
            </a:extLst>
          </p:cNvPr>
          <p:cNvSpPr txBox="1"/>
          <p:nvPr/>
        </p:nvSpPr>
        <p:spPr>
          <a:xfrm>
            <a:off x="749652" y="3044299"/>
            <a:ext cx="12739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V1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V2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V3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V4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</a:t>
            </a:r>
            <a:endParaRPr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1" name="Google Shape;118;p3">
            <a:extLst>
              <a:ext uri="{FF2B5EF4-FFF2-40B4-BE49-F238E27FC236}">
                <a16:creationId xmlns:a16="http://schemas.microsoft.com/office/drawing/2014/main" id="{B5760E52-BB12-4176-82AD-2D6A475AA47E}"/>
              </a:ext>
            </a:extLst>
          </p:cNvPr>
          <p:cNvSpPr txBox="1"/>
          <p:nvPr/>
        </p:nvSpPr>
        <p:spPr>
          <a:xfrm>
            <a:off x="759925" y="4890891"/>
            <a:ext cx="12739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V1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V2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V3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V4 :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</a:t>
            </a:r>
            <a:endParaRPr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A946BF-25BF-4529-BC1E-5F85E431DF08}"/>
              </a:ext>
            </a:extLst>
          </p:cNvPr>
          <p:cNvSpPr/>
          <p:nvPr/>
        </p:nvSpPr>
        <p:spPr>
          <a:xfrm>
            <a:off x="3408448" y="1982911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4AD7FB-2E74-48DE-B9F4-1BFD60FF5A3C}"/>
              </a:ext>
            </a:extLst>
          </p:cNvPr>
          <p:cNvSpPr/>
          <p:nvPr/>
        </p:nvSpPr>
        <p:spPr>
          <a:xfrm>
            <a:off x="6346004" y="1991349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84D583-5B2C-460A-91A4-6CCC886FC59A}"/>
              </a:ext>
            </a:extLst>
          </p:cNvPr>
          <p:cNvSpPr/>
          <p:nvPr/>
        </p:nvSpPr>
        <p:spPr>
          <a:xfrm>
            <a:off x="9231328" y="1982911"/>
            <a:ext cx="2609636" cy="419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D95D4E-5BC7-4427-96F7-D034876258A4}"/>
              </a:ext>
            </a:extLst>
          </p:cNvPr>
          <p:cNvSpPr/>
          <p:nvPr/>
        </p:nvSpPr>
        <p:spPr>
          <a:xfrm>
            <a:off x="2208944" y="2362219"/>
            <a:ext cx="780836" cy="48272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954D0A-3187-40C1-AF46-8F550F66EA2A}"/>
              </a:ext>
            </a:extLst>
          </p:cNvPr>
          <p:cNvSpPr/>
          <p:nvPr/>
        </p:nvSpPr>
        <p:spPr>
          <a:xfrm>
            <a:off x="2239766" y="4185649"/>
            <a:ext cx="780836" cy="48272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870918-6B1D-4B6B-B9DF-FF9DECC49B2B}"/>
              </a:ext>
            </a:extLst>
          </p:cNvPr>
          <p:cNvSpPr/>
          <p:nvPr/>
        </p:nvSpPr>
        <p:spPr>
          <a:xfrm>
            <a:off x="3573693" y="2319284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K-means 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15DFCAE-99F8-4D5B-B196-6A09F899ADEA}"/>
              </a:ext>
            </a:extLst>
          </p:cNvPr>
          <p:cNvSpPr/>
          <p:nvPr/>
        </p:nvSpPr>
        <p:spPr>
          <a:xfrm>
            <a:off x="4842551" y="2321958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클러스터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C9EC1BF-E83B-41D2-B44A-5D82FC59C28E}"/>
              </a:ext>
            </a:extLst>
          </p:cNvPr>
          <p:cNvSpPr/>
          <p:nvPr/>
        </p:nvSpPr>
        <p:spPr>
          <a:xfrm>
            <a:off x="6605852" y="3295329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정규화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95F97C-F502-48C5-92A2-8E637E3695A3}"/>
              </a:ext>
            </a:extLst>
          </p:cNvPr>
          <p:cNvSpPr/>
          <p:nvPr/>
        </p:nvSpPr>
        <p:spPr>
          <a:xfrm>
            <a:off x="7873212" y="3295329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가중합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점수산출 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02EC0E-521B-49E4-91AB-3F112A7ECE34}"/>
              </a:ext>
            </a:extLst>
          </p:cNvPr>
          <p:cNvSpPr/>
          <p:nvPr/>
        </p:nvSpPr>
        <p:spPr>
          <a:xfrm>
            <a:off x="7904033" y="4131130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선정  </a:t>
            </a:r>
          </a:p>
        </p:txBody>
      </p:sp>
      <p:sp>
        <p:nvSpPr>
          <p:cNvPr id="58" name="Google Shape;118;p3">
            <a:extLst>
              <a:ext uri="{FF2B5EF4-FFF2-40B4-BE49-F238E27FC236}">
                <a16:creationId xmlns:a16="http://schemas.microsoft.com/office/drawing/2014/main" id="{A124AFDB-9CE9-4771-BC91-33BF686B4BC6}"/>
              </a:ext>
            </a:extLst>
          </p:cNvPr>
          <p:cNvSpPr txBox="1"/>
          <p:nvPr/>
        </p:nvSpPr>
        <p:spPr>
          <a:xfrm>
            <a:off x="6571817" y="4064584"/>
            <a:ext cx="108692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카드데이터 </a:t>
            </a: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NA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 집계구 삭제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27FE3FC-CABD-4207-B8CF-0B1359C2EF87}"/>
              </a:ext>
            </a:extLst>
          </p:cNvPr>
          <p:cNvCxnSpPr>
            <a:stCxn id="4" idx="0"/>
            <a:endCxn id="45" idx="1"/>
          </p:cNvCxnSpPr>
          <p:nvPr/>
        </p:nvCxnSpPr>
        <p:spPr>
          <a:xfrm flipV="1">
            <a:off x="1982912" y="2603580"/>
            <a:ext cx="226032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48C2283-90D9-4415-82C7-CFF0B15D4638}"/>
              </a:ext>
            </a:extLst>
          </p:cNvPr>
          <p:cNvCxnSpPr>
            <a:endCxn id="50" idx="1"/>
          </p:cNvCxnSpPr>
          <p:nvPr/>
        </p:nvCxnSpPr>
        <p:spPr>
          <a:xfrm flipV="1">
            <a:off x="3020602" y="2596187"/>
            <a:ext cx="553091" cy="739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8F7D17-D2F6-4589-B8CF-E96853D75BFF}"/>
              </a:ext>
            </a:extLst>
          </p:cNvPr>
          <p:cNvCxnSpPr>
            <a:stCxn id="50" idx="3"/>
          </p:cNvCxnSpPr>
          <p:nvPr/>
        </p:nvCxnSpPr>
        <p:spPr>
          <a:xfrm flipV="1">
            <a:off x="4592546" y="2596186"/>
            <a:ext cx="250005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6B3FF4-4EE2-4A69-A4F4-461B8D0D5C88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5861404" y="2598861"/>
            <a:ext cx="744448" cy="973371"/>
          </a:xfrm>
          <a:prstGeom prst="bentConnector3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1B4785E4-4053-45EF-A192-4FBAE925D4D2}"/>
              </a:ext>
            </a:extLst>
          </p:cNvPr>
          <p:cNvCxnSpPr>
            <a:cxnSpLocks/>
          </p:cNvCxnSpPr>
          <p:nvPr/>
        </p:nvCxnSpPr>
        <p:spPr>
          <a:xfrm flipV="1">
            <a:off x="3009192" y="3572231"/>
            <a:ext cx="3585250" cy="847804"/>
          </a:xfrm>
          <a:prstGeom prst="bentConnector3">
            <a:avLst>
              <a:gd name="adj1" fmla="val 89833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B233E4-8AF3-430F-8030-02C1B79FDCE1}"/>
              </a:ext>
            </a:extLst>
          </p:cNvPr>
          <p:cNvCxnSpPr/>
          <p:nvPr/>
        </p:nvCxnSpPr>
        <p:spPr>
          <a:xfrm flipV="1">
            <a:off x="7624065" y="3572231"/>
            <a:ext cx="250005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241E37E-98B0-4951-8237-36D174744C6D}"/>
              </a:ext>
            </a:extLst>
          </p:cNvPr>
          <p:cNvCxnSpPr>
            <a:cxnSpLocks/>
          </p:cNvCxnSpPr>
          <p:nvPr/>
        </p:nvCxnSpPr>
        <p:spPr>
          <a:xfrm>
            <a:off x="8379851" y="3850872"/>
            <a:ext cx="0" cy="2735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650EEDD-AA9B-4104-8CD8-DFCA08AA085A}"/>
              </a:ext>
            </a:extLst>
          </p:cNvPr>
          <p:cNvCxnSpPr/>
          <p:nvPr/>
        </p:nvCxnSpPr>
        <p:spPr>
          <a:xfrm flipV="1">
            <a:off x="1981624" y="4443573"/>
            <a:ext cx="226032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67069D4-DF6D-48C7-9CAA-6441EB919EC6}"/>
              </a:ext>
            </a:extLst>
          </p:cNvPr>
          <p:cNvCxnSpPr>
            <a:cxnSpLocks/>
          </p:cNvCxnSpPr>
          <p:nvPr/>
        </p:nvCxnSpPr>
        <p:spPr>
          <a:xfrm flipV="1">
            <a:off x="8948569" y="4408032"/>
            <a:ext cx="563421" cy="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960A43-A6CE-4ECC-80C0-11ED3E17719F}"/>
              </a:ext>
            </a:extLst>
          </p:cNvPr>
          <p:cNvSpPr/>
          <p:nvPr/>
        </p:nvSpPr>
        <p:spPr>
          <a:xfrm>
            <a:off x="9577946" y="4124449"/>
            <a:ext cx="1018853" cy="5538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좌표 </a:t>
            </a:r>
          </a:p>
        </p:txBody>
      </p:sp>
      <p:sp>
        <p:nvSpPr>
          <p:cNvPr id="37" name="Google Shape;118;p3">
            <a:extLst>
              <a:ext uri="{FF2B5EF4-FFF2-40B4-BE49-F238E27FC236}">
                <a16:creationId xmlns:a16="http://schemas.microsoft.com/office/drawing/2014/main" id="{F4C62427-363C-4F8B-BE34-A597D0BF68E3}"/>
              </a:ext>
            </a:extLst>
          </p:cNvPr>
          <p:cNvSpPr txBox="1"/>
          <p:nvPr/>
        </p:nvSpPr>
        <p:spPr>
          <a:xfrm>
            <a:off x="9710786" y="3846213"/>
            <a:ext cx="108692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QGIS </a:t>
            </a:r>
            <a:r>
              <a:rPr lang="ko-KR" altLang="en-US" sz="11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 </a:t>
            </a:r>
            <a:endParaRPr lang="en-US" altLang="ko-KR" sz="11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CDC168-1C20-49AC-BBCE-41C02AA95221}"/>
              </a:ext>
            </a:extLst>
          </p:cNvPr>
          <p:cNvCxnSpPr>
            <a:cxnSpLocks/>
          </p:cNvCxnSpPr>
          <p:nvPr/>
        </p:nvCxnSpPr>
        <p:spPr>
          <a:xfrm>
            <a:off x="2640013" y="4684935"/>
            <a:ext cx="0" cy="894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1450CB9-F4EA-4FBA-BFA4-2CA0992A13C4}"/>
              </a:ext>
            </a:extLst>
          </p:cNvPr>
          <p:cNvCxnSpPr>
            <a:cxnSpLocks/>
          </p:cNvCxnSpPr>
          <p:nvPr/>
        </p:nvCxnSpPr>
        <p:spPr>
          <a:xfrm>
            <a:off x="2640013" y="5579533"/>
            <a:ext cx="6871977" cy="165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0E6943-424C-4325-8B5E-56A0EFE70E44}"/>
              </a:ext>
            </a:extLst>
          </p:cNvPr>
          <p:cNvCxnSpPr>
            <a:cxnSpLocks/>
          </p:cNvCxnSpPr>
          <p:nvPr/>
        </p:nvCxnSpPr>
        <p:spPr>
          <a:xfrm flipV="1">
            <a:off x="9511990" y="4462409"/>
            <a:ext cx="0" cy="1127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BC07F0C-1078-4136-AFD7-39DFEF47193F}"/>
              </a:ext>
            </a:extLst>
          </p:cNvPr>
          <p:cNvSpPr txBox="1"/>
          <p:nvPr/>
        </p:nvSpPr>
        <p:spPr>
          <a:xfrm>
            <a:off x="6233628" y="1006438"/>
            <a:ext cx="37475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집계구란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r>
              <a:rPr lang="ko-KR" altLang="en-US" sz="1400" b="1" i="0" dirty="0">
                <a:solidFill>
                  <a:srgbClr val="5F6368"/>
                </a:solidFill>
                <a:effectLst/>
                <a:latin typeface="Apple SD Gothic Neo"/>
              </a:rPr>
              <a:t> </a:t>
            </a:r>
            <a:endParaRPr lang="en-US" altLang="ko-KR" sz="1400" b="1" i="0" dirty="0">
              <a:solidFill>
                <a:srgbClr val="5F6368"/>
              </a:solidFill>
              <a:effectLst/>
              <a:latin typeface="Apple SD Gothic Neo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서울을 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19,153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 집계구 공간으로 나누어서 집계</a:t>
            </a:r>
          </a:p>
        </p:txBody>
      </p:sp>
      <p:grpSp>
        <p:nvGrpSpPr>
          <p:cNvPr id="48" name="Google Shape;123;p3">
            <a:extLst>
              <a:ext uri="{FF2B5EF4-FFF2-40B4-BE49-F238E27FC236}">
                <a16:creationId xmlns:a16="http://schemas.microsoft.com/office/drawing/2014/main" id="{53CACE1A-DB82-4B61-9E54-38B9135E05A0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49" name="Google Shape;124;p3">
              <a:extLst>
                <a:ext uri="{FF2B5EF4-FFF2-40B4-BE49-F238E27FC236}">
                  <a16:creationId xmlns:a16="http://schemas.microsoft.com/office/drawing/2014/main" id="{D4084EA5-7AA1-4CD1-AA88-36C0BAB05816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56" name="Google Shape;125;p3">
              <a:extLst>
                <a:ext uri="{FF2B5EF4-FFF2-40B4-BE49-F238E27FC236}">
                  <a16:creationId xmlns:a16="http://schemas.microsoft.com/office/drawing/2014/main" id="{98072C46-E045-4AD1-9B82-7CAB228B1930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39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8225164A-E089-4988-857E-A2E527647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5" t="23092" r="25732" b="10828"/>
          <a:stretch/>
        </p:blipFill>
        <p:spPr>
          <a:xfrm>
            <a:off x="499050" y="1777307"/>
            <a:ext cx="5712179" cy="37736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940F373-D5C7-4788-A17D-DB12E09BC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07" t="6373" r="31402" b="8201"/>
          <a:stretch/>
        </p:blipFill>
        <p:spPr>
          <a:xfrm>
            <a:off x="6939828" y="1558983"/>
            <a:ext cx="4256537" cy="4556378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415873" y="975120"/>
            <a:ext cx="3021784" cy="31947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 내 최종 입지 선정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BC1FEF-1825-4567-B6CD-358FDD26EB2D}"/>
              </a:ext>
            </a:extLst>
          </p:cNvPr>
          <p:cNvSpPr/>
          <p:nvPr/>
        </p:nvSpPr>
        <p:spPr>
          <a:xfrm>
            <a:off x="7043976" y="1690153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여의동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763EEB-743E-411C-9DAB-AB9D97D80873}"/>
              </a:ext>
            </a:extLst>
          </p:cNvPr>
          <p:cNvSpPr/>
          <p:nvPr/>
        </p:nvSpPr>
        <p:spPr>
          <a:xfrm>
            <a:off x="3424211" y="1033838"/>
            <a:ext cx="5826177" cy="399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QGIS 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집계구 내 카페들의 평균 좌표 계산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5F3F5C-8103-4D57-87EF-5D10B1C21BA6}"/>
              </a:ext>
            </a:extLst>
          </p:cNvPr>
          <p:cNvGrpSpPr/>
          <p:nvPr/>
        </p:nvGrpSpPr>
        <p:grpSpPr>
          <a:xfrm>
            <a:off x="332316" y="5951875"/>
            <a:ext cx="1286015" cy="793232"/>
            <a:chOff x="3681549" y="5440839"/>
            <a:chExt cx="1286015" cy="793232"/>
          </a:xfrm>
          <a:effectLst>
            <a:outerShdw blurRad="50800" dist="50800" dir="5400000" algn="ctr" rotWithShape="0">
              <a:schemeClr val="bg1"/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B33AE7-1BF5-48C1-8411-65B96E51A4A2}"/>
                </a:ext>
              </a:extLst>
            </p:cNvPr>
            <p:cNvSpPr/>
            <p:nvPr/>
          </p:nvSpPr>
          <p:spPr>
            <a:xfrm>
              <a:off x="3681549" y="5440839"/>
              <a:ext cx="1182552" cy="793232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33BB493-DC6B-43C4-8018-E301C9A74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94" t="65016" r="33750" b="30798"/>
            <a:stretch/>
          </p:blipFill>
          <p:spPr>
            <a:xfrm>
              <a:off x="3903132" y="5921563"/>
              <a:ext cx="421423" cy="287106"/>
            </a:xfrm>
            <a:prstGeom prst="rect">
              <a:avLst/>
            </a:prstGeom>
          </p:spPr>
        </p:pic>
        <p:sp>
          <p:nvSpPr>
            <p:cNvPr id="61" name="Google Shape;118;p3">
              <a:extLst>
                <a:ext uri="{FF2B5EF4-FFF2-40B4-BE49-F238E27FC236}">
                  <a16:creationId xmlns:a16="http://schemas.microsoft.com/office/drawing/2014/main" id="{3E917453-3D70-4D76-89CC-D0BF203AC61E}"/>
                </a:ext>
              </a:extLst>
            </p:cNvPr>
            <p:cNvSpPr txBox="1"/>
            <p:nvPr/>
          </p:nvSpPr>
          <p:spPr>
            <a:xfrm>
              <a:off x="4177664" y="5942026"/>
              <a:ext cx="571500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Arial"/>
                </a:rPr>
                <a:t>카페</a:t>
              </a:r>
              <a:endParaRPr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F8DB95-1ED5-45A3-AFF4-007650D6C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554" t="61428" r="43321" b="32890"/>
            <a:stretch/>
          </p:blipFill>
          <p:spPr>
            <a:xfrm>
              <a:off x="3750066" y="5496198"/>
              <a:ext cx="502981" cy="389733"/>
            </a:xfrm>
            <a:prstGeom prst="rect">
              <a:avLst/>
            </a:prstGeom>
          </p:spPr>
        </p:pic>
        <p:sp>
          <p:nvSpPr>
            <p:cNvPr id="62" name="Google Shape;118;p3">
              <a:extLst>
                <a:ext uri="{FF2B5EF4-FFF2-40B4-BE49-F238E27FC236}">
                  <a16:creationId xmlns:a16="http://schemas.microsoft.com/office/drawing/2014/main" id="{3195E8DB-7773-44AC-8666-676DD66825B3}"/>
                </a:ext>
              </a:extLst>
            </p:cNvPr>
            <p:cNvSpPr txBox="1"/>
            <p:nvPr/>
          </p:nvSpPr>
          <p:spPr>
            <a:xfrm>
              <a:off x="4168788" y="5604324"/>
              <a:ext cx="798776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최종 입지</a:t>
              </a:r>
              <a:endParaRPr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F6FE124-A5C9-49EF-99C3-F854CDADE723}"/>
              </a:ext>
            </a:extLst>
          </p:cNvPr>
          <p:cNvSpPr/>
          <p:nvPr/>
        </p:nvSpPr>
        <p:spPr>
          <a:xfrm>
            <a:off x="642271" y="1937080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서교동 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D847B8-D99E-42F1-A0D9-AADACA6382A7}"/>
              </a:ext>
            </a:extLst>
          </p:cNvPr>
          <p:cNvCxnSpPr>
            <a:cxnSpLocks/>
          </p:cNvCxnSpPr>
          <p:nvPr/>
        </p:nvCxnSpPr>
        <p:spPr>
          <a:xfrm>
            <a:off x="2881622" y="3566382"/>
            <a:ext cx="0" cy="2265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4B73A6A-35C0-49C8-B45D-D31379C62AA1}"/>
              </a:ext>
            </a:extLst>
          </p:cNvPr>
          <p:cNvCxnSpPr>
            <a:cxnSpLocks/>
          </p:cNvCxnSpPr>
          <p:nvPr/>
        </p:nvCxnSpPr>
        <p:spPr>
          <a:xfrm flipV="1">
            <a:off x="7842752" y="4308249"/>
            <a:ext cx="1165781" cy="312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CD31ED-D1BD-45D1-BA3E-B965D915AFD4}"/>
              </a:ext>
            </a:extLst>
          </p:cNvPr>
          <p:cNvSpPr/>
          <p:nvPr/>
        </p:nvSpPr>
        <p:spPr>
          <a:xfrm>
            <a:off x="1789399" y="5933069"/>
            <a:ext cx="3032856" cy="766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홍대입구역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 출구 주변</a:t>
            </a:r>
            <a:endParaRPr lang="en-US" altLang="ko-KR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홍익로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길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양화로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길 교차 지점</a:t>
            </a:r>
            <a:endParaRPr lang="ko-KR" alt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05ED1F8-F028-4D6B-9C89-15B770FE4C26}"/>
              </a:ext>
            </a:extLst>
          </p:cNvPr>
          <p:cNvSpPr/>
          <p:nvPr/>
        </p:nvSpPr>
        <p:spPr>
          <a:xfrm>
            <a:off x="9053155" y="3925162"/>
            <a:ext cx="2871809" cy="766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여의도역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4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번 출구 주변 </a:t>
            </a:r>
            <a:endParaRPr lang="en-US" altLang="ko-KR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여의나루로 일대</a:t>
            </a:r>
            <a:endParaRPr lang="ko-KR" alt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2" name="Google Shape;123;p3">
            <a:extLst>
              <a:ext uri="{FF2B5EF4-FFF2-40B4-BE49-F238E27FC236}">
                <a16:creationId xmlns:a16="http://schemas.microsoft.com/office/drawing/2014/main" id="{6E05CC30-BDFB-4B36-9408-1E9D3B6648EE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4" name="Google Shape;124;p3">
              <a:extLst>
                <a:ext uri="{FF2B5EF4-FFF2-40B4-BE49-F238E27FC236}">
                  <a16:creationId xmlns:a16="http://schemas.microsoft.com/office/drawing/2014/main" id="{027681E3-B349-47C0-A84B-1034444BFE89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5" name="Google Shape;125;p3">
              <a:extLst>
                <a:ext uri="{FF2B5EF4-FFF2-40B4-BE49-F238E27FC236}">
                  <a16:creationId xmlns:a16="http://schemas.microsoft.com/office/drawing/2014/main" id="{6A61A187-8A44-40E7-9C0B-EE8C65C105BD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0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7B3AC89-25F4-4C8A-8D69-8A1686B6F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9" t="45691" r="29299" b="29882"/>
          <a:stretch/>
        </p:blipFill>
        <p:spPr>
          <a:xfrm>
            <a:off x="5519895" y="2169075"/>
            <a:ext cx="5809787" cy="16752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8AD085-DA91-485B-B01B-C5014E9D12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04" t="12207" r="43229" b="10186"/>
          <a:stretch/>
        </p:blipFill>
        <p:spPr>
          <a:xfrm>
            <a:off x="1155700" y="1625600"/>
            <a:ext cx="3372540" cy="4649276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415873" y="975120"/>
            <a:ext cx="3021784" cy="31947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 내 최종 입지 선정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A492AF-F691-45FE-BD2A-136452B9A7FF}"/>
              </a:ext>
            </a:extLst>
          </p:cNvPr>
          <p:cNvSpPr/>
          <p:nvPr/>
        </p:nvSpPr>
        <p:spPr>
          <a:xfrm>
            <a:off x="5363191" y="1892116"/>
            <a:ext cx="1252037" cy="276959"/>
          </a:xfrm>
          <a:prstGeom prst="rect">
            <a:avLst/>
          </a:prstGeom>
          <a:solidFill>
            <a:srgbClr val="4054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1.2.3.4</a:t>
            </a:r>
            <a:r>
              <a:rPr lang="ko-KR" altLang="en-US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CB6B412-9F49-488E-BD69-65F04CCE0DEB}"/>
              </a:ext>
            </a:extLst>
          </p:cNvPr>
          <p:cNvSpPr/>
          <p:nvPr/>
        </p:nvSpPr>
        <p:spPr>
          <a:xfrm>
            <a:off x="1274062" y="1713279"/>
            <a:ext cx="787400" cy="266516"/>
          </a:xfrm>
          <a:prstGeom prst="rect">
            <a:avLst/>
          </a:prstGeom>
          <a:solidFill>
            <a:srgbClr val="40548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</a:t>
            </a:r>
            <a:r>
              <a:rPr lang="en-US" altLang="ko-KR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B69614-0DF6-40B3-968E-4C028CA8B186}"/>
              </a:ext>
            </a:extLst>
          </p:cNvPr>
          <p:cNvGrpSpPr/>
          <p:nvPr/>
        </p:nvGrpSpPr>
        <p:grpSpPr>
          <a:xfrm>
            <a:off x="10738406" y="5885931"/>
            <a:ext cx="1286015" cy="793232"/>
            <a:chOff x="3681549" y="5440839"/>
            <a:chExt cx="1286015" cy="79323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B445E7-A3C4-451C-9599-D2F689810DF6}"/>
                </a:ext>
              </a:extLst>
            </p:cNvPr>
            <p:cNvSpPr/>
            <p:nvPr/>
          </p:nvSpPr>
          <p:spPr>
            <a:xfrm>
              <a:off x="3681549" y="5440839"/>
              <a:ext cx="1182552" cy="793232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B5E2E24-94AF-43DB-A858-E12BBA6F6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94" t="65016" r="33750" b="30798"/>
            <a:stretch/>
          </p:blipFill>
          <p:spPr>
            <a:xfrm>
              <a:off x="3903132" y="5921563"/>
              <a:ext cx="421423" cy="287106"/>
            </a:xfrm>
            <a:prstGeom prst="rect">
              <a:avLst/>
            </a:prstGeom>
          </p:spPr>
        </p:pic>
        <p:sp>
          <p:nvSpPr>
            <p:cNvPr id="27" name="Google Shape;118;p3">
              <a:extLst>
                <a:ext uri="{FF2B5EF4-FFF2-40B4-BE49-F238E27FC236}">
                  <a16:creationId xmlns:a16="http://schemas.microsoft.com/office/drawing/2014/main" id="{56BA71B0-EB23-416E-9FFF-7ACCC493719D}"/>
                </a:ext>
              </a:extLst>
            </p:cNvPr>
            <p:cNvSpPr txBox="1"/>
            <p:nvPr/>
          </p:nvSpPr>
          <p:spPr>
            <a:xfrm>
              <a:off x="4177664" y="5942026"/>
              <a:ext cx="571500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Arial"/>
                </a:rPr>
                <a:t>카페</a:t>
              </a:r>
              <a:endParaRPr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F3122C-606E-4918-BB22-B93D2F215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554" t="61428" r="43321" b="32890"/>
            <a:stretch/>
          </p:blipFill>
          <p:spPr>
            <a:xfrm>
              <a:off x="3750066" y="5496198"/>
              <a:ext cx="502981" cy="389733"/>
            </a:xfrm>
            <a:prstGeom prst="rect">
              <a:avLst/>
            </a:prstGeom>
          </p:spPr>
        </p:pic>
        <p:sp>
          <p:nvSpPr>
            <p:cNvPr id="29" name="Google Shape;118;p3">
              <a:extLst>
                <a:ext uri="{FF2B5EF4-FFF2-40B4-BE49-F238E27FC236}">
                  <a16:creationId xmlns:a16="http://schemas.microsoft.com/office/drawing/2014/main" id="{8D28F8C0-2628-42C9-B93B-A6D06BF35EE3}"/>
                </a:ext>
              </a:extLst>
            </p:cNvPr>
            <p:cNvSpPr txBox="1"/>
            <p:nvPr/>
          </p:nvSpPr>
          <p:spPr>
            <a:xfrm>
              <a:off x="4168788" y="5604324"/>
              <a:ext cx="798776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최종 입지</a:t>
              </a:r>
              <a:endParaRPr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7D65648-C54C-4FC4-B5F9-D9AA244608CE}"/>
              </a:ext>
            </a:extLst>
          </p:cNvPr>
          <p:cNvCxnSpPr>
            <a:cxnSpLocks/>
          </p:cNvCxnSpPr>
          <p:nvPr/>
        </p:nvCxnSpPr>
        <p:spPr>
          <a:xfrm>
            <a:off x="2342029" y="4902534"/>
            <a:ext cx="2831676" cy="873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5DF378-C964-49B3-ACB1-4457245516FA}"/>
              </a:ext>
            </a:extLst>
          </p:cNvPr>
          <p:cNvCxnSpPr>
            <a:cxnSpLocks/>
          </p:cNvCxnSpPr>
          <p:nvPr/>
        </p:nvCxnSpPr>
        <p:spPr>
          <a:xfrm>
            <a:off x="8391475" y="2747009"/>
            <a:ext cx="983531" cy="2155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3DE201-FB42-432F-B9F8-FB7F246AA8C2}"/>
              </a:ext>
            </a:extLst>
          </p:cNvPr>
          <p:cNvSpPr/>
          <p:nvPr/>
        </p:nvSpPr>
        <p:spPr>
          <a:xfrm>
            <a:off x="8226922" y="5009620"/>
            <a:ext cx="2572304" cy="766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종각 젊음의 거리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우정국로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길 일대 </a:t>
            </a:r>
            <a:endParaRPr lang="ko-KR" altLang="en-US"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EF7D16A-57D7-44ED-BF0D-B68B81AA348A}"/>
              </a:ext>
            </a:extLst>
          </p:cNvPr>
          <p:cNvSpPr/>
          <p:nvPr/>
        </p:nvSpPr>
        <p:spPr>
          <a:xfrm>
            <a:off x="5242222" y="5400595"/>
            <a:ext cx="2572304" cy="766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강남역 거리</a:t>
            </a:r>
            <a:endParaRPr lang="en-US" altLang="ko-KR" sz="16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강남대로 </a:t>
            </a:r>
            <a:r>
              <a:rPr lang="en-US" altLang="ko-KR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94</a:t>
            </a:r>
            <a:r>
              <a:rPr lang="ko-KR" altLang="en-US" sz="16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길 일대</a:t>
            </a:r>
          </a:p>
        </p:txBody>
      </p:sp>
      <p:grpSp>
        <p:nvGrpSpPr>
          <p:cNvPr id="21" name="Google Shape;123;p3">
            <a:extLst>
              <a:ext uri="{FF2B5EF4-FFF2-40B4-BE49-F238E27FC236}">
                <a16:creationId xmlns:a16="http://schemas.microsoft.com/office/drawing/2014/main" id="{E0D6E284-D451-4BEB-A7B9-0440F80B030D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2" name="Google Shape;124;p3">
              <a:extLst>
                <a:ext uri="{FF2B5EF4-FFF2-40B4-BE49-F238E27FC236}">
                  <a16:creationId xmlns:a16="http://schemas.microsoft.com/office/drawing/2014/main" id="{98776198-2354-4E4C-A305-CC1EC50DD3F0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3" name="Google Shape;125;p3">
              <a:extLst>
                <a:ext uri="{FF2B5EF4-FFF2-40B4-BE49-F238E27FC236}">
                  <a16:creationId xmlns:a16="http://schemas.microsoft.com/office/drawing/2014/main" id="{D59EB79B-7A0C-4771-87DF-57464112C127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342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192711" y="1170249"/>
            <a:ext cx="3016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/>
                <a:cs typeface="KoPubWorld돋움체_Pro Bold" panose="00000800000000000000" pitchFamily="50" charset="-127"/>
              </a:rPr>
              <a:t>PRESENTATION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/>
                <a:cs typeface="KoPubWorld돋움체_Pro Bold" panose="00000800000000000000" pitchFamily="50" charset="-127"/>
              </a:rPr>
              <a:t>목차</a:t>
            </a:r>
            <a:endParaRPr lang="en-US" altLang="ko-KR" sz="3200" dirty="0">
              <a:solidFill>
                <a:srgbClr val="383C4F"/>
              </a:solidFill>
              <a:latin typeface="KoPubWorld돋움체_Pro Bold" panose="00000800000000000000" pitchFamily="50" charset="-127"/>
              <a:ea typeface="KoPubWorld돋움체_Pro Bold" panose="00000800000000000000"/>
              <a:cs typeface="KoPubWorld돋움체_Pro Bold" panose="00000800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63543" y="1190953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01.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프로젝트 주제선정 배경</a:t>
            </a:r>
          </a:p>
        </p:txBody>
      </p:sp>
      <p:sp>
        <p:nvSpPr>
          <p:cNvPr id="86" name="자유형 85"/>
          <p:cNvSpPr/>
          <p:nvPr/>
        </p:nvSpPr>
        <p:spPr>
          <a:xfrm rot="5400000" flipV="1">
            <a:off x="-37406" y="1184397"/>
            <a:ext cx="2414515" cy="45721"/>
          </a:xfrm>
          <a:custGeom>
            <a:avLst/>
            <a:gdLst>
              <a:gd name="connsiteX0" fmla="*/ 0 w 1419225"/>
              <a:gd name="connsiteY0" fmla="*/ 36194 h 36194"/>
              <a:gd name="connsiteX1" fmla="*/ 1419225 w 1419225"/>
              <a:gd name="connsiteY1" fmla="*/ 36194 h 36194"/>
              <a:gd name="connsiteX2" fmla="*/ 1419225 w 1419225"/>
              <a:gd name="connsiteY2" fmla="*/ 0 h 36194"/>
              <a:gd name="connsiteX3" fmla="*/ 0 w 1419225"/>
              <a:gd name="connsiteY3" fmla="*/ 0 h 3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9225" h="36194">
                <a:moveTo>
                  <a:pt x="0" y="36194"/>
                </a:moveTo>
                <a:lnTo>
                  <a:pt x="1419225" y="36194"/>
                </a:lnTo>
                <a:lnTo>
                  <a:pt x="1419225" y="0"/>
                </a:lnTo>
                <a:lnTo>
                  <a:pt x="0" y="0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자유형 152"/>
          <p:cNvSpPr/>
          <p:nvPr/>
        </p:nvSpPr>
        <p:spPr>
          <a:xfrm>
            <a:off x="6230219" y="813525"/>
            <a:ext cx="4814790" cy="45719"/>
          </a:xfrm>
          <a:custGeom>
            <a:avLst/>
            <a:gdLst>
              <a:gd name="connsiteX0" fmla="*/ 0 w 5476875"/>
              <a:gd name="connsiteY0" fmla="*/ 0 h 26669"/>
              <a:gd name="connsiteX1" fmla="*/ 5476875 w 5476875"/>
              <a:gd name="connsiteY1" fmla="*/ 0 h 26669"/>
              <a:gd name="connsiteX2" fmla="*/ 5476875 w 5476875"/>
              <a:gd name="connsiteY2" fmla="*/ 26669 h 26669"/>
              <a:gd name="connsiteX3" fmla="*/ 0 w 5476875"/>
              <a:gd name="connsiteY3" fmla="*/ 26669 h 2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5" h="26669">
                <a:moveTo>
                  <a:pt x="0" y="0"/>
                </a:moveTo>
                <a:lnTo>
                  <a:pt x="5476875" y="0"/>
                </a:lnTo>
                <a:lnTo>
                  <a:pt x="5476875" y="26669"/>
                </a:lnTo>
                <a:lnTo>
                  <a:pt x="0" y="2666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연결선 154"/>
          <p:cNvCxnSpPr/>
          <p:nvPr/>
        </p:nvCxnSpPr>
        <p:spPr>
          <a:xfrm>
            <a:off x="6230218" y="1975575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6163543" y="2376936"/>
            <a:ext cx="3536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팀 구성 및 역할</a:t>
            </a:r>
          </a:p>
        </p:txBody>
      </p:sp>
      <p:cxnSp>
        <p:nvCxnSpPr>
          <p:cNvPr id="160" name="직선 연결선 159"/>
          <p:cNvCxnSpPr/>
          <p:nvPr/>
        </p:nvCxnSpPr>
        <p:spPr>
          <a:xfrm>
            <a:off x="6230218" y="3161558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6163543" y="3562919"/>
            <a:ext cx="370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수행절차 및 방법</a:t>
            </a:r>
            <a:endParaRPr lang="en-US" altLang="ko-KR" sz="2000" dirty="0">
              <a:solidFill>
                <a:srgbClr val="383C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6230218" y="4347541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D4B1B3-7AB9-4872-A228-9C7191E85C7B}"/>
              </a:ext>
            </a:extLst>
          </p:cNvPr>
          <p:cNvSpPr txBox="1"/>
          <p:nvPr/>
        </p:nvSpPr>
        <p:spPr>
          <a:xfrm>
            <a:off x="6182131" y="4640866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04. 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수행결과</a:t>
            </a:r>
            <a:endParaRPr lang="en-US" altLang="ko-KR" sz="2000" dirty="0">
              <a:solidFill>
                <a:srgbClr val="383C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9422C3-03DB-4FFB-96BD-99C02197CA58}"/>
              </a:ext>
            </a:extLst>
          </p:cNvPr>
          <p:cNvCxnSpPr/>
          <p:nvPr/>
        </p:nvCxnSpPr>
        <p:spPr>
          <a:xfrm>
            <a:off x="6248806" y="5425488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9607DA-05A2-4EBD-ABA8-BE0DD7F83ABD}"/>
              </a:ext>
            </a:extLst>
          </p:cNvPr>
          <p:cNvSpPr txBox="1"/>
          <p:nvPr/>
        </p:nvSpPr>
        <p:spPr>
          <a:xfrm>
            <a:off x="6230218" y="5625543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05. </a:t>
            </a:r>
            <a:r>
              <a:rPr lang="ko-KR" altLang="en-US" sz="2000" dirty="0">
                <a:solidFill>
                  <a:srgbClr val="383C4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느낀 점</a:t>
            </a:r>
            <a:endParaRPr lang="en-US" altLang="ko-KR" sz="2000" dirty="0">
              <a:solidFill>
                <a:srgbClr val="383C4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F030A4-6F3D-4DE7-AB8F-4EE84853DBEC}"/>
              </a:ext>
            </a:extLst>
          </p:cNvPr>
          <p:cNvCxnSpPr/>
          <p:nvPr/>
        </p:nvCxnSpPr>
        <p:spPr>
          <a:xfrm>
            <a:off x="6296893" y="6410165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42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23;p3">
            <a:extLst>
              <a:ext uri="{FF2B5EF4-FFF2-40B4-BE49-F238E27FC236}">
                <a16:creationId xmlns:a16="http://schemas.microsoft.com/office/drawing/2014/main" id="{E0D6E284-D451-4BEB-A7B9-0440F80B030D}"/>
              </a:ext>
            </a:extLst>
          </p:cNvPr>
          <p:cNvGrpSpPr/>
          <p:nvPr/>
        </p:nvGrpSpPr>
        <p:grpSpPr>
          <a:xfrm>
            <a:off x="245857" y="99730"/>
            <a:ext cx="3504210" cy="675839"/>
            <a:chOff x="177013" y="135673"/>
            <a:chExt cx="3504210" cy="675839"/>
          </a:xfrm>
        </p:grpSpPr>
        <p:sp>
          <p:nvSpPr>
            <p:cNvPr id="22" name="Google Shape;124;p3">
              <a:extLst>
                <a:ext uri="{FF2B5EF4-FFF2-40B4-BE49-F238E27FC236}">
                  <a16:creationId xmlns:a16="http://schemas.microsoft.com/office/drawing/2014/main" id="{98776198-2354-4E4C-A305-CC1EC50DD3F0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3" name="Google Shape;125;p3">
              <a:extLst>
                <a:ext uri="{FF2B5EF4-FFF2-40B4-BE49-F238E27FC236}">
                  <a16:creationId xmlns:a16="http://schemas.microsoft.com/office/drawing/2014/main" id="{D59EB79B-7A0C-4771-87DF-57464112C127}"/>
                </a:ext>
              </a:extLst>
            </p:cNvPr>
            <p:cNvSpPr txBox="1"/>
            <p:nvPr/>
          </p:nvSpPr>
          <p:spPr>
            <a:xfrm>
              <a:off x="177013" y="472998"/>
              <a:ext cx="241071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AIRSM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최적의 입지선정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4CDF9961-4F9D-4597-BF23-036C1A1D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8" y="1112894"/>
            <a:ext cx="11833846" cy="53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67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84AA55-3CC8-45B4-A3EC-5DB440E20341}"/>
              </a:ext>
            </a:extLst>
          </p:cNvPr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3A2BA3-1EC2-442A-A4A5-280EA8985FBC}"/>
                </a:ext>
              </a:extLst>
            </p:cNvPr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8435C0-DF49-4410-AA90-D8EC105B4D45}"/>
                </a:ext>
              </a:extLst>
            </p:cNvPr>
            <p:cNvSpPr txBox="1"/>
            <p:nvPr/>
          </p:nvSpPr>
          <p:spPr>
            <a:xfrm>
              <a:off x="177014" y="472998"/>
              <a:ext cx="1739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 절차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D44B502-A2EA-49CB-9D53-CAB850B6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93" y="1082157"/>
            <a:ext cx="11661568" cy="47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40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25EB6A-71AA-453D-B712-31654D21C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883" y="1265087"/>
            <a:ext cx="8637136" cy="30474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OS - Raspbian GNU/Linux 10, Windows 10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 – MariaDB v15.1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 Framework – Django rest framework v3.12.2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Language - Python v3.9.1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Cloud - AWS EC2 t2.micro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 broker - 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mosquitto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1.6.10</a:t>
            </a:r>
          </a:p>
          <a:p>
            <a:pPr marL="0" indent="0">
              <a:buNone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Tool – Visual Studio Code v1.56.2, 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pycharm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B9F91-8F7F-4E1A-88F0-540259F348D3}"/>
              </a:ext>
            </a:extLst>
          </p:cNvPr>
          <p:cNvSpPr txBox="1"/>
          <p:nvPr/>
        </p:nvSpPr>
        <p:spPr>
          <a:xfrm>
            <a:off x="2625183" y="4675383"/>
            <a:ext cx="87540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git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2"/>
              </a:rPr>
              <a:t>https://github.com/Supreme-YS/Convergence_project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개발서버 - 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Windows 10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소통 채널 -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zoom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slack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notion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95A0B0-8EA5-4EA6-B885-EBC6FEC54F0B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7" y="4312545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1E4A63-A441-4297-BFDF-C583124A31B0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7" y="1736824"/>
            <a:ext cx="1440000" cy="1440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6F570E-315A-4F15-B180-B99D0D0AF0DD}"/>
              </a:ext>
            </a:extLst>
          </p:cNvPr>
          <p:cNvGrpSpPr/>
          <p:nvPr/>
        </p:nvGrpSpPr>
        <p:grpSpPr>
          <a:xfrm>
            <a:off x="245858" y="99730"/>
            <a:ext cx="2948243" cy="675879"/>
            <a:chOff x="177014" y="135673"/>
            <a:chExt cx="2948243" cy="6758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150C45-8885-4B7A-838D-AF18E8552E9D}"/>
                </a:ext>
              </a:extLst>
            </p:cNvPr>
            <p:cNvSpPr txBox="1"/>
            <p:nvPr/>
          </p:nvSpPr>
          <p:spPr>
            <a:xfrm>
              <a:off x="177014" y="135673"/>
              <a:ext cx="2948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 절차 및 방법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F48AE4-B084-4BF0-9C0D-6EC0BC1A1CFA}"/>
                </a:ext>
              </a:extLst>
            </p:cNvPr>
            <p:cNvSpPr txBox="1"/>
            <p:nvPr/>
          </p:nvSpPr>
          <p:spPr>
            <a:xfrm>
              <a:off x="177014" y="472998"/>
              <a:ext cx="2396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개발 및 협업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3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782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툴</a:t>
              </a: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851954FE-91D4-4717-ABAB-D477D159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0409" y="1305010"/>
            <a:ext cx="210388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Notion Korea - Home | Facebook">
            <a:extLst>
              <a:ext uri="{FF2B5EF4-FFF2-40B4-BE49-F238E27FC236}">
                <a16:creationId xmlns:a16="http://schemas.microsoft.com/office/drawing/2014/main" id="{6FDB9835-B65D-44A3-B355-7E8869A1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58" y="4935276"/>
            <a:ext cx="1235426" cy="123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과 Git remote">
            <a:extLst>
              <a:ext uri="{FF2B5EF4-FFF2-40B4-BE49-F238E27FC236}">
                <a16:creationId xmlns:a16="http://schemas.microsoft.com/office/drawing/2014/main" id="{4F057499-2A30-4BD3-91A9-9BFFA8B1C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19" y="5002545"/>
            <a:ext cx="1993802" cy="110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슬랙, 오각형으로 디자인 된 새로운 로고 - 회사 역학 - 뉴스 - Bobang Signage">
            <a:extLst>
              <a:ext uri="{FF2B5EF4-FFF2-40B4-BE49-F238E27FC236}">
                <a16:creationId xmlns:a16="http://schemas.microsoft.com/office/drawing/2014/main" id="{1990253F-92AF-40B9-AAD8-AC37BFE4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05" y="5136356"/>
            <a:ext cx="2001951" cy="9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프로토타이핑 툴 소개">
            <a:extLst>
              <a:ext uri="{FF2B5EF4-FFF2-40B4-BE49-F238E27FC236}">
                <a16:creationId xmlns:a16="http://schemas.microsoft.com/office/drawing/2014/main" id="{0572E6C6-EFF5-4725-A3EB-0786DF80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638" y="5174273"/>
            <a:ext cx="856458" cy="8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라즈베리파이로 gcc 컴파일 하기 : 네이버 블로그">
            <a:extLst>
              <a:ext uri="{FF2B5EF4-FFF2-40B4-BE49-F238E27FC236}">
                <a16:creationId xmlns:a16="http://schemas.microsoft.com/office/drawing/2014/main" id="{9A509239-46BD-44FA-BB9B-51892ADE5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46" y="2907136"/>
            <a:ext cx="1750350" cy="98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elcome To Colaboratory - Colaboratory">
            <a:extLst>
              <a:ext uri="{FF2B5EF4-FFF2-40B4-BE49-F238E27FC236}">
                <a16:creationId xmlns:a16="http://schemas.microsoft.com/office/drawing/2014/main" id="{12FE47C9-7C2D-497A-9662-0972CDFC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8" y="1657681"/>
            <a:ext cx="872685" cy="87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jango TIL(1) - 장단점 탐구">
            <a:extLst>
              <a:ext uri="{FF2B5EF4-FFF2-40B4-BE49-F238E27FC236}">
                <a16:creationId xmlns:a16="http://schemas.microsoft.com/office/drawing/2014/main" id="{84B9E4AA-CD25-4C0A-90A2-138917C4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124" y="2191239"/>
            <a:ext cx="1139450" cy="11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YOLOv5 PyTorch TXT Annotation Format">
            <a:extLst>
              <a:ext uri="{FF2B5EF4-FFF2-40B4-BE49-F238E27FC236}">
                <a16:creationId xmlns:a16="http://schemas.microsoft.com/office/drawing/2014/main" id="{16608038-7CAD-420C-8C8A-3697D5E6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08" y="3006310"/>
            <a:ext cx="1595690" cy="79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QTT Specification">
            <a:extLst>
              <a:ext uri="{FF2B5EF4-FFF2-40B4-BE49-F238E27FC236}">
                <a16:creationId xmlns:a16="http://schemas.microsoft.com/office/drawing/2014/main" id="{96870D54-CE26-4DD7-898A-32C9B067B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67" y="1577750"/>
            <a:ext cx="1182198" cy="10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Socket.IO">
            <a:extLst>
              <a:ext uri="{FF2B5EF4-FFF2-40B4-BE49-F238E27FC236}">
                <a16:creationId xmlns:a16="http://schemas.microsoft.com/office/drawing/2014/main" id="{5979B45D-C59C-4C6B-87D9-6AFE749D7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68" y="1599823"/>
            <a:ext cx="916119" cy="91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6EA4D83C-9B2D-43AA-8798-69EBDFD1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41" y="1890181"/>
            <a:ext cx="901476" cy="6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How to Add Symbols (Such as Copyright) in Google Docs - Technipages">
            <a:extLst>
              <a:ext uri="{FF2B5EF4-FFF2-40B4-BE49-F238E27FC236}">
                <a16:creationId xmlns:a16="http://schemas.microsoft.com/office/drawing/2014/main" id="{DE99657C-B506-429E-8EFE-9315F5713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856" y="5024174"/>
            <a:ext cx="1917251" cy="100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146D50-536A-487C-AF7D-56962E9C02EB}"/>
              </a:ext>
            </a:extLst>
          </p:cNvPr>
          <p:cNvSpPr/>
          <p:nvPr/>
        </p:nvSpPr>
        <p:spPr>
          <a:xfrm>
            <a:off x="277135" y="1283172"/>
            <a:ext cx="2853859" cy="2955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4E897A-BE60-4C71-984F-7851A6E32DCD}"/>
              </a:ext>
            </a:extLst>
          </p:cNvPr>
          <p:cNvSpPr/>
          <p:nvPr/>
        </p:nvSpPr>
        <p:spPr>
          <a:xfrm>
            <a:off x="3229342" y="1305010"/>
            <a:ext cx="2853859" cy="2955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037F7B-FB8A-4ECA-86D3-A42805E027A4}"/>
              </a:ext>
            </a:extLst>
          </p:cNvPr>
          <p:cNvSpPr/>
          <p:nvPr/>
        </p:nvSpPr>
        <p:spPr>
          <a:xfrm>
            <a:off x="6173143" y="1283172"/>
            <a:ext cx="2853859" cy="2955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E91C3D-A5FA-4069-AF91-63E7F3E370E2}"/>
              </a:ext>
            </a:extLst>
          </p:cNvPr>
          <p:cNvSpPr/>
          <p:nvPr/>
        </p:nvSpPr>
        <p:spPr>
          <a:xfrm>
            <a:off x="9146749" y="1305010"/>
            <a:ext cx="2853859" cy="2955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D219C2-8F1E-4B19-96F3-C05F7E17DDDE}"/>
              </a:ext>
            </a:extLst>
          </p:cNvPr>
          <p:cNvSpPr/>
          <p:nvPr/>
        </p:nvSpPr>
        <p:spPr>
          <a:xfrm>
            <a:off x="345131" y="4450509"/>
            <a:ext cx="11627129" cy="2190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1350E3-DE77-4753-B9F3-DAAB61993C3F}"/>
              </a:ext>
            </a:extLst>
          </p:cNvPr>
          <p:cNvSpPr/>
          <p:nvPr/>
        </p:nvSpPr>
        <p:spPr>
          <a:xfrm>
            <a:off x="9968555" y="1031551"/>
            <a:ext cx="1383615" cy="45472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Cloud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595ABC7-73DF-4A24-8B85-0B0CB4B8957F}"/>
              </a:ext>
            </a:extLst>
          </p:cNvPr>
          <p:cNvSpPr/>
          <p:nvPr/>
        </p:nvSpPr>
        <p:spPr>
          <a:xfrm>
            <a:off x="7022226" y="1002954"/>
            <a:ext cx="1409256" cy="45136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IoT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30E503A-8356-427F-B523-C90B4D08E126}"/>
              </a:ext>
            </a:extLst>
          </p:cNvPr>
          <p:cNvSpPr/>
          <p:nvPr/>
        </p:nvSpPr>
        <p:spPr>
          <a:xfrm>
            <a:off x="4085139" y="1020214"/>
            <a:ext cx="1383615" cy="45472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66DF1F3-68E4-4D94-A524-6AD20516FCEB}"/>
              </a:ext>
            </a:extLst>
          </p:cNvPr>
          <p:cNvSpPr/>
          <p:nvPr/>
        </p:nvSpPr>
        <p:spPr>
          <a:xfrm>
            <a:off x="784005" y="4357780"/>
            <a:ext cx="2202931" cy="474688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Collaboration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A3D2D3B-B55B-4ABF-8F1A-753311033775}"/>
              </a:ext>
            </a:extLst>
          </p:cNvPr>
          <p:cNvSpPr/>
          <p:nvPr/>
        </p:nvSpPr>
        <p:spPr>
          <a:xfrm>
            <a:off x="1127650" y="1012867"/>
            <a:ext cx="1383615" cy="45472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BigData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98" name="Picture 50" descr="npm 을 사용하여 react 설치 하는 방법 (npm install -g create-react-app)">
            <a:extLst>
              <a:ext uri="{FF2B5EF4-FFF2-40B4-BE49-F238E27FC236}">
                <a16:creationId xmlns:a16="http://schemas.microsoft.com/office/drawing/2014/main" id="{BF77155C-4E66-4C9C-9D18-F3E3B529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712" y="3259751"/>
            <a:ext cx="723255" cy="72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초보를 위한 도커 안내서 - 도커란 무엇인가?">
            <a:extLst>
              <a:ext uri="{FF2B5EF4-FFF2-40B4-BE49-F238E27FC236}">
                <a16:creationId xmlns:a16="http://schemas.microsoft.com/office/drawing/2014/main" id="{D885F9B9-7321-41D5-8A65-F75634A5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42" y="1672189"/>
            <a:ext cx="864594" cy="7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4" descr="How to Connect to Amazon EC2 Remotely Using SSH">
            <a:extLst>
              <a:ext uri="{FF2B5EF4-FFF2-40B4-BE49-F238E27FC236}">
                <a16:creationId xmlns:a16="http://schemas.microsoft.com/office/drawing/2014/main" id="{525E4FD6-FF43-4EEC-8681-E3CC52260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334" y="1696318"/>
            <a:ext cx="1686521" cy="107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0" descr="Socket.IO">
            <a:extLst>
              <a:ext uri="{FF2B5EF4-FFF2-40B4-BE49-F238E27FC236}">
                <a16:creationId xmlns:a16="http://schemas.microsoft.com/office/drawing/2014/main" id="{FBF25D02-3553-4A51-BE3C-BC5478E8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050" y="1681495"/>
            <a:ext cx="762079" cy="7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5127E4-C01B-45A1-AD2E-9DF564381FE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710" y="3268484"/>
            <a:ext cx="963671" cy="724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0E59B9-CF6B-42AC-B8B7-04A06D98E33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1" y="1651702"/>
            <a:ext cx="1159887" cy="1159887"/>
          </a:xfrm>
          <a:prstGeom prst="rect">
            <a:avLst/>
          </a:prstGeom>
        </p:spPr>
      </p:pic>
      <p:pic>
        <p:nvPicPr>
          <p:cNvPr id="35" name="Google Shape;356;p14" descr="Download MySQL Logo in SVG Vector or PNG File Format - Logo.wine">
            <a:extLst>
              <a:ext uri="{FF2B5EF4-FFF2-40B4-BE49-F238E27FC236}">
                <a16:creationId xmlns:a16="http://schemas.microsoft.com/office/drawing/2014/main" id="{B569AE5E-C8AC-4CE0-B797-2505DDAB024C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67004" y="2931073"/>
            <a:ext cx="1383615" cy="92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C87C3D-27EA-44D9-AE90-4256DF43771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04" y="3157962"/>
            <a:ext cx="664610" cy="6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6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99625" y="2031919"/>
            <a:ext cx="7640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올바른 플라스틱 분류로 인한 재활용률 극대화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122179" y="3448471"/>
            <a:ext cx="1800493" cy="1122700"/>
            <a:chOff x="1210792" y="2912730"/>
            <a:chExt cx="1800493" cy="1122700"/>
          </a:xfrm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871323" y="2912730"/>
              <a:ext cx="479425" cy="477838"/>
            </a:xfrm>
            <a:custGeom>
              <a:avLst/>
              <a:gdLst>
                <a:gd name="T0" fmla="*/ 6318 w 6941"/>
                <a:gd name="T1" fmla="*/ 1921 h 6923"/>
                <a:gd name="T2" fmla="*/ 5461 w 6941"/>
                <a:gd name="T3" fmla="*/ 737 h 6923"/>
                <a:gd name="T4" fmla="*/ 4144 w 6941"/>
                <a:gd name="T5" fmla="*/ 77 h 6923"/>
                <a:gd name="T6" fmla="*/ 2767 w 6941"/>
                <a:gd name="T7" fmla="*/ 77 h 6923"/>
                <a:gd name="T8" fmla="*/ 1460 w 6941"/>
                <a:gd name="T9" fmla="*/ 741 h 6923"/>
                <a:gd name="T10" fmla="*/ 618 w 6941"/>
                <a:gd name="T11" fmla="*/ 1926 h 6923"/>
                <a:gd name="T12" fmla="*/ 359 w 6941"/>
                <a:gd name="T13" fmla="*/ 3207 h 6923"/>
                <a:gd name="T14" fmla="*/ 13 w 6941"/>
                <a:gd name="T15" fmla="*/ 4269 h 6923"/>
                <a:gd name="T16" fmla="*/ 691 w 6941"/>
                <a:gd name="T17" fmla="*/ 5180 h 6923"/>
                <a:gd name="T18" fmla="*/ 2039 w 6941"/>
                <a:gd name="T19" fmla="*/ 5264 h 6923"/>
                <a:gd name="T20" fmla="*/ 2421 w 6941"/>
                <a:gd name="T21" fmla="*/ 4844 h 6923"/>
                <a:gd name="T22" fmla="*/ 2352 w 6941"/>
                <a:gd name="T23" fmla="*/ 3133 h 6923"/>
                <a:gd name="T24" fmla="*/ 1862 w 6941"/>
                <a:gd name="T25" fmla="*/ 2840 h 6923"/>
                <a:gd name="T26" fmla="*/ 2173 w 6941"/>
                <a:gd name="T27" fmla="*/ 1741 h 6923"/>
                <a:gd name="T28" fmla="*/ 3546 w 6941"/>
                <a:gd name="T29" fmla="*/ 1218 h 6923"/>
                <a:gd name="T30" fmla="*/ 4975 w 6941"/>
                <a:gd name="T31" fmla="*/ 1991 h 6923"/>
                <a:gd name="T32" fmla="*/ 4958 w 6941"/>
                <a:gd name="T33" fmla="*/ 2858 h 6923"/>
                <a:gd name="T34" fmla="*/ 4537 w 6941"/>
                <a:gd name="T35" fmla="*/ 3238 h 6923"/>
                <a:gd name="T36" fmla="*/ 4561 w 6941"/>
                <a:gd name="T37" fmla="*/ 4955 h 6923"/>
                <a:gd name="T38" fmla="*/ 5017 w 6941"/>
                <a:gd name="T39" fmla="*/ 5294 h 6923"/>
                <a:gd name="T40" fmla="*/ 5226 w 6941"/>
                <a:gd name="T41" fmla="*/ 5818 h 6923"/>
                <a:gd name="T42" fmla="*/ 4736 w 6941"/>
                <a:gd name="T43" fmla="*/ 6111 h 6923"/>
                <a:gd name="T44" fmla="*/ 3940 w 6941"/>
                <a:gd name="T45" fmla="*/ 5708 h 6923"/>
                <a:gd name="T46" fmla="*/ 3047 w 6941"/>
                <a:gd name="T47" fmla="*/ 5864 h 6923"/>
                <a:gd name="T48" fmla="*/ 2848 w 6941"/>
                <a:gd name="T49" fmla="*/ 6346 h 6923"/>
                <a:gd name="T50" fmla="*/ 3141 w 6941"/>
                <a:gd name="T51" fmla="*/ 6836 h 6923"/>
                <a:gd name="T52" fmla="*/ 4125 w 6941"/>
                <a:gd name="T53" fmla="*/ 6877 h 6923"/>
                <a:gd name="T54" fmla="*/ 4957 w 6941"/>
                <a:gd name="T55" fmla="*/ 6486 h 6923"/>
                <a:gd name="T56" fmla="*/ 5659 w 6941"/>
                <a:gd name="T57" fmla="*/ 5852 h 6923"/>
                <a:gd name="T58" fmla="*/ 6250 w 6941"/>
                <a:gd name="T59" fmla="*/ 5180 h 6923"/>
                <a:gd name="T60" fmla="*/ 6927 w 6941"/>
                <a:gd name="T61" fmla="*/ 4269 h 6923"/>
                <a:gd name="T62" fmla="*/ 6582 w 6941"/>
                <a:gd name="T63" fmla="*/ 3207 h 6923"/>
                <a:gd name="T64" fmla="*/ 3263 w 6941"/>
                <a:gd name="T65" fmla="*/ 6375 h 6923"/>
                <a:gd name="T66" fmla="*/ 3435 w 6941"/>
                <a:gd name="T67" fmla="*/ 6112 h 6923"/>
                <a:gd name="T68" fmla="*/ 4093 w 6941"/>
                <a:gd name="T69" fmla="*/ 6294 h 6923"/>
                <a:gd name="T70" fmla="*/ 3891 w 6941"/>
                <a:gd name="T71" fmla="*/ 6517 h 6923"/>
                <a:gd name="T72" fmla="*/ 618 w 6941"/>
                <a:gd name="T73" fmla="*/ 4629 h 6923"/>
                <a:gd name="T74" fmla="*/ 416 w 6941"/>
                <a:gd name="T75" fmla="*/ 3957 h 6923"/>
                <a:gd name="T76" fmla="*/ 871 w 6941"/>
                <a:gd name="T77" fmla="*/ 3329 h 6923"/>
                <a:gd name="T78" fmla="*/ 1927 w 6941"/>
                <a:gd name="T79" fmla="*/ 3270 h 6923"/>
                <a:gd name="T80" fmla="*/ 2009 w 6941"/>
                <a:gd name="T81" fmla="*/ 4789 h 6923"/>
                <a:gd name="T82" fmla="*/ 5314 w 6941"/>
                <a:gd name="T83" fmla="*/ 4894 h 6923"/>
                <a:gd name="T84" fmla="*/ 4908 w 6941"/>
                <a:gd name="T85" fmla="*/ 4692 h 6923"/>
                <a:gd name="T86" fmla="*/ 5111 w 6941"/>
                <a:gd name="T87" fmla="*/ 3245 h 6923"/>
                <a:gd name="T88" fmla="*/ 5546 w 6941"/>
                <a:gd name="T89" fmla="*/ 2185 h 6923"/>
                <a:gd name="T90" fmla="*/ 4242 w 6941"/>
                <a:gd name="T91" fmla="*/ 950 h 6923"/>
                <a:gd name="T92" fmla="*/ 3294 w 6941"/>
                <a:gd name="T93" fmla="*/ 817 h 6923"/>
                <a:gd name="T94" fmla="*/ 2020 w 6941"/>
                <a:gd name="T95" fmla="*/ 1332 h 6923"/>
                <a:gd name="T96" fmla="*/ 1250 w 6941"/>
                <a:gd name="T97" fmla="*/ 2682 h 6923"/>
                <a:gd name="T98" fmla="*/ 834 w 6941"/>
                <a:gd name="T99" fmla="*/ 2716 h 6923"/>
                <a:gd name="T100" fmla="*/ 1274 w 6941"/>
                <a:gd name="T101" fmla="*/ 1556 h 6923"/>
                <a:gd name="T102" fmla="*/ 2178 w 6941"/>
                <a:gd name="T103" fmla="*/ 735 h 6923"/>
                <a:gd name="T104" fmla="*/ 3391 w 6941"/>
                <a:gd name="T105" fmla="*/ 406 h 6923"/>
                <a:gd name="T106" fmla="*/ 4524 w 6941"/>
                <a:gd name="T107" fmla="*/ 625 h 6923"/>
                <a:gd name="T108" fmla="*/ 5511 w 6941"/>
                <a:gd name="T109" fmla="*/ 1360 h 6923"/>
                <a:gd name="T110" fmla="*/ 6062 w 6941"/>
                <a:gd name="T111" fmla="*/ 2465 h 6923"/>
                <a:gd name="T112" fmla="*/ 5711 w 6941"/>
                <a:gd name="T113" fmla="*/ 2840 h 6923"/>
                <a:gd name="T114" fmla="*/ 6265 w 6941"/>
                <a:gd name="T115" fmla="*/ 3465 h 6923"/>
                <a:gd name="T116" fmla="*/ 6533 w 6941"/>
                <a:gd name="T117" fmla="*/ 4126 h 6923"/>
                <a:gd name="T118" fmla="*/ 6142 w 6941"/>
                <a:gd name="T119" fmla="*/ 4778 h 6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41" h="6923">
                  <a:moveTo>
                    <a:pt x="6534" y="3161"/>
                  </a:moveTo>
                  <a:lnTo>
                    <a:pt x="6534" y="3043"/>
                  </a:lnTo>
                  <a:lnTo>
                    <a:pt x="6533" y="2963"/>
                  </a:lnTo>
                  <a:lnTo>
                    <a:pt x="6525" y="2806"/>
                  </a:lnTo>
                  <a:lnTo>
                    <a:pt x="6509" y="2652"/>
                  </a:lnTo>
                  <a:lnTo>
                    <a:pt x="6485" y="2500"/>
                  </a:lnTo>
                  <a:lnTo>
                    <a:pt x="6454" y="2351"/>
                  </a:lnTo>
                  <a:lnTo>
                    <a:pt x="6415" y="2205"/>
                  </a:lnTo>
                  <a:lnTo>
                    <a:pt x="6371" y="2062"/>
                  </a:lnTo>
                  <a:lnTo>
                    <a:pt x="6318" y="1921"/>
                  </a:lnTo>
                  <a:lnTo>
                    <a:pt x="6259" y="1785"/>
                  </a:lnTo>
                  <a:lnTo>
                    <a:pt x="6193" y="1651"/>
                  </a:lnTo>
                  <a:lnTo>
                    <a:pt x="6121" y="1522"/>
                  </a:lnTo>
                  <a:lnTo>
                    <a:pt x="6043" y="1397"/>
                  </a:lnTo>
                  <a:lnTo>
                    <a:pt x="5960" y="1275"/>
                  </a:lnTo>
                  <a:lnTo>
                    <a:pt x="5870" y="1158"/>
                  </a:lnTo>
                  <a:lnTo>
                    <a:pt x="5776" y="1046"/>
                  </a:lnTo>
                  <a:lnTo>
                    <a:pt x="5675" y="938"/>
                  </a:lnTo>
                  <a:lnTo>
                    <a:pt x="5570" y="835"/>
                  </a:lnTo>
                  <a:lnTo>
                    <a:pt x="5461" y="737"/>
                  </a:lnTo>
                  <a:lnTo>
                    <a:pt x="5347" y="644"/>
                  </a:lnTo>
                  <a:lnTo>
                    <a:pt x="5228" y="557"/>
                  </a:lnTo>
                  <a:lnTo>
                    <a:pt x="5105" y="476"/>
                  </a:lnTo>
                  <a:lnTo>
                    <a:pt x="4978" y="400"/>
                  </a:lnTo>
                  <a:lnTo>
                    <a:pt x="4847" y="330"/>
                  </a:lnTo>
                  <a:lnTo>
                    <a:pt x="4712" y="266"/>
                  </a:lnTo>
                  <a:lnTo>
                    <a:pt x="4575" y="209"/>
                  </a:lnTo>
                  <a:lnTo>
                    <a:pt x="4434" y="158"/>
                  </a:lnTo>
                  <a:lnTo>
                    <a:pt x="4290" y="114"/>
                  </a:lnTo>
                  <a:lnTo>
                    <a:pt x="4144" y="77"/>
                  </a:lnTo>
                  <a:lnTo>
                    <a:pt x="3996" y="47"/>
                  </a:lnTo>
                  <a:lnTo>
                    <a:pt x="3844" y="23"/>
                  </a:lnTo>
                  <a:lnTo>
                    <a:pt x="3691" y="8"/>
                  </a:lnTo>
                  <a:lnTo>
                    <a:pt x="3535" y="0"/>
                  </a:lnTo>
                  <a:lnTo>
                    <a:pt x="3457" y="0"/>
                  </a:lnTo>
                  <a:lnTo>
                    <a:pt x="3377" y="0"/>
                  </a:lnTo>
                  <a:lnTo>
                    <a:pt x="3222" y="8"/>
                  </a:lnTo>
                  <a:lnTo>
                    <a:pt x="3068" y="23"/>
                  </a:lnTo>
                  <a:lnTo>
                    <a:pt x="2917" y="47"/>
                  </a:lnTo>
                  <a:lnTo>
                    <a:pt x="2767" y="77"/>
                  </a:lnTo>
                  <a:lnTo>
                    <a:pt x="2621" y="115"/>
                  </a:lnTo>
                  <a:lnTo>
                    <a:pt x="2478" y="159"/>
                  </a:lnTo>
                  <a:lnTo>
                    <a:pt x="2337" y="210"/>
                  </a:lnTo>
                  <a:lnTo>
                    <a:pt x="2201" y="268"/>
                  </a:lnTo>
                  <a:lnTo>
                    <a:pt x="2068" y="332"/>
                  </a:lnTo>
                  <a:lnTo>
                    <a:pt x="1938" y="403"/>
                  </a:lnTo>
                  <a:lnTo>
                    <a:pt x="1812" y="479"/>
                  </a:lnTo>
                  <a:lnTo>
                    <a:pt x="1691" y="561"/>
                  </a:lnTo>
                  <a:lnTo>
                    <a:pt x="1573" y="648"/>
                  </a:lnTo>
                  <a:lnTo>
                    <a:pt x="1460" y="741"/>
                  </a:lnTo>
                  <a:lnTo>
                    <a:pt x="1352" y="839"/>
                  </a:lnTo>
                  <a:lnTo>
                    <a:pt x="1248" y="942"/>
                  </a:lnTo>
                  <a:lnTo>
                    <a:pt x="1150" y="1051"/>
                  </a:lnTo>
                  <a:lnTo>
                    <a:pt x="1056" y="1163"/>
                  </a:lnTo>
                  <a:lnTo>
                    <a:pt x="969" y="1280"/>
                  </a:lnTo>
                  <a:lnTo>
                    <a:pt x="887" y="1402"/>
                  </a:lnTo>
                  <a:lnTo>
                    <a:pt x="810" y="1527"/>
                  </a:lnTo>
                  <a:lnTo>
                    <a:pt x="740" y="1656"/>
                  </a:lnTo>
                  <a:lnTo>
                    <a:pt x="676" y="1789"/>
                  </a:lnTo>
                  <a:lnTo>
                    <a:pt x="618" y="1926"/>
                  </a:lnTo>
                  <a:lnTo>
                    <a:pt x="566" y="2066"/>
                  </a:lnTo>
                  <a:lnTo>
                    <a:pt x="522" y="2209"/>
                  </a:lnTo>
                  <a:lnTo>
                    <a:pt x="484" y="2355"/>
                  </a:lnTo>
                  <a:lnTo>
                    <a:pt x="454" y="2503"/>
                  </a:lnTo>
                  <a:lnTo>
                    <a:pt x="431" y="2654"/>
                  </a:lnTo>
                  <a:lnTo>
                    <a:pt x="415" y="2808"/>
                  </a:lnTo>
                  <a:lnTo>
                    <a:pt x="408" y="2963"/>
                  </a:lnTo>
                  <a:lnTo>
                    <a:pt x="407" y="3043"/>
                  </a:lnTo>
                  <a:lnTo>
                    <a:pt x="407" y="3161"/>
                  </a:lnTo>
                  <a:lnTo>
                    <a:pt x="359" y="3207"/>
                  </a:lnTo>
                  <a:lnTo>
                    <a:pt x="271" y="3305"/>
                  </a:lnTo>
                  <a:lnTo>
                    <a:pt x="196" y="3411"/>
                  </a:lnTo>
                  <a:lnTo>
                    <a:pt x="132" y="3523"/>
                  </a:lnTo>
                  <a:lnTo>
                    <a:pt x="80" y="3641"/>
                  </a:lnTo>
                  <a:lnTo>
                    <a:pt x="42" y="3763"/>
                  </a:lnTo>
                  <a:lnTo>
                    <a:pt x="14" y="3888"/>
                  </a:lnTo>
                  <a:lnTo>
                    <a:pt x="1" y="4018"/>
                  </a:lnTo>
                  <a:lnTo>
                    <a:pt x="0" y="4083"/>
                  </a:lnTo>
                  <a:lnTo>
                    <a:pt x="1" y="4146"/>
                  </a:lnTo>
                  <a:lnTo>
                    <a:pt x="13" y="4269"/>
                  </a:lnTo>
                  <a:lnTo>
                    <a:pt x="38" y="4387"/>
                  </a:lnTo>
                  <a:lnTo>
                    <a:pt x="74" y="4502"/>
                  </a:lnTo>
                  <a:lnTo>
                    <a:pt x="120" y="4610"/>
                  </a:lnTo>
                  <a:lnTo>
                    <a:pt x="177" y="4714"/>
                  </a:lnTo>
                  <a:lnTo>
                    <a:pt x="242" y="4811"/>
                  </a:lnTo>
                  <a:lnTo>
                    <a:pt x="317" y="4902"/>
                  </a:lnTo>
                  <a:lnTo>
                    <a:pt x="400" y="4985"/>
                  </a:lnTo>
                  <a:lnTo>
                    <a:pt x="490" y="5059"/>
                  </a:lnTo>
                  <a:lnTo>
                    <a:pt x="588" y="5125"/>
                  </a:lnTo>
                  <a:lnTo>
                    <a:pt x="691" y="5180"/>
                  </a:lnTo>
                  <a:lnTo>
                    <a:pt x="801" y="5227"/>
                  </a:lnTo>
                  <a:lnTo>
                    <a:pt x="915" y="5263"/>
                  </a:lnTo>
                  <a:lnTo>
                    <a:pt x="1034" y="5287"/>
                  </a:lnTo>
                  <a:lnTo>
                    <a:pt x="1157" y="5299"/>
                  </a:lnTo>
                  <a:lnTo>
                    <a:pt x="1220" y="5300"/>
                  </a:lnTo>
                  <a:lnTo>
                    <a:pt x="1830" y="5300"/>
                  </a:lnTo>
                  <a:lnTo>
                    <a:pt x="1862" y="5300"/>
                  </a:lnTo>
                  <a:lnTo>
                    <a:pt x="1923" y="5294"/>
                  </a:lnTo>
                  <a:lnTo>
                    <a:pt x="1983" y="5282"/>
                  </a:lnTo>
                  <a:lnTo>
                    <a:pt x="2039" y="5264"/>
                  </a:lnTo>
                  <a:lnTo>
                    <a:pt x="2094" y="5240"/>
                  </a:lnTo>
                  <a:lnTo>
                    <a:pt x="2146" y="5213"/>
                  </a:lnTo>
                  <a:lnTo>
                    <a:pt x="2195" y="5179"/>
                  </a:lnTo>
                  <a:lnTo>
                    <a:pt x="2240" y="5142"/>
                  </a:lnTo>
                  <a:lnTo>
                    <a:pt x="2281" y="5101"/>
                  </a:lnTo>
                  <a:lnTo>
                    <a:pt x="2319" y="5056"/>
                  </a:lnTo>
                  <a:lnTo>
                    <a:pt x="2352" y="5007"/>
                  </a:lnTo>
                  <a:lnTo>
                    <a:pt x="2380" y="4955"/>
                  </a:lnTo>
                  <a:lnTo>
                    <a:pt x="2403" y="4902"/>
                  </a:lnTo>
                  <a:lnTo>
                    <a:pt x="2421" y="4844"/>
                  </a:lnTo>
                  <a:lnTo>
                    <a:pt x="2433" y="4785"/>
                  </a:lnTo>
                  <a:lnTo>
                    <a:pt x="2439" y="4723"/>
                  </a:lnTo>
                  <a:lnTo>
                    <a:pt x="2440" y="4692"/>
                  </a:lnTo>
                  <a:lnTo>
                    <a:pt x="2440" y="3448"/>
                  </a:lnTo>
                  <a:lnTo>
                    <a:pt x="2439" y="3417"/>
                  </a:lnTo>
                  <a:lnTo>
                    <a:pt x="2433" y="3355"/>
                  </a:lnTo>
                  <a:lnTo>
                    <a:pt x="2421" y="3296"/>
                  </a:lnTo>
                  <a:lnTo>
                    <a:pt x="2403" y="3238"/>
                  </a:lnTo>
                  <a:lnTo>
                    <a:pt x="2380" y="3185"/>
                  </a:lnTo>
                  <a:lnTo>
                    <a:pt x="2352" y="3133"/>
                  </a:lnTo>
                  <a:lnTo>
                    <a:pt x="2319" y="3084"/>
                  </a:lnTo>
                  <a:lnTo>
                    <a:pt x="2281" y="3039"/>
                  </a:lnTo>
                  <a:lnTo>
                    <a:pt x="2240" y="2998"/>
                  </a:lnTo>
                  <a:lnTo>
                    <a:pt x="2195" y="2960"/>
                  </a:lnTo>
                  <a:lnTo>
                    <a:pt x="2146" y="2927"/>
                  </a:lnTo>
                  <a:lnTo>
                    <a:pt x="2094" y="2900"/>
                  </a:lnTo>
                  <a:lnTo>
                    <a:pt x="2039" y="2876"/>
                  </a:lnTo>
                  <a:lnTo>
                    <a:pt x="1983" y="2858"/>
                  </a:lnTo>
                  <a:lnTo>
                    <a:pt x="1923" y="2846"/>
                  </a:lnTo>
                  <a:lnTo>
                    <a:pt x="1862" y="2840"/>
                  </a:lnTo>
                  <a:lnTo>
                    <a:pt x="1830" y="2840"/>
                  </a:lnTo>
                  <a:lnTo>
                    <a:pt x="1638" y="2840"/>
                  </a:lnTo>
                  <a:lnTo>
                    <a:pt x="1649" y="2755"/>
                  </a:lnTo>
                  <a:lnTo>
                    <a:pt x="1684" y="2588"/>
                  </a:lnTo>
                  <a:lnTo>
                    <a:pt x="1732" y="2428"/>
                  </a:lnTo>
                  <a:lnTo>
                    <a:pt x="1795" y="2275"/>
                  </a:lnTo>
                  <a:lnTo>
                    <a:pt x="1872" y="2129"/>
                  </a:lnTo>
                  <a:lnTo>
                    <a:pt x="1961" y="1991"/>
                  </a:lnTo>
                  <a:lnTo>
                    <a:pt x="2062" y="1861"/>
                  </a:lnTo>
                  <a:lnTo>
                    <a:pt x="2173" y="1741"/>
                  </a:lnTo>
                  <a:lnTo>
                    <a:pt x="2295" y="1633"/>
                  </a:lnTo>
                  <a:lnTo>
                    <a:pt x="2426" y="1535"/>
                  </a:lnTo>
                  <a:lnTo>
                    <a:pt x="2565" y="1447"/>
                  </a:lnTo>
                  <a:lnTo>
                    <a:pt x="2714" y="1373"/>
                  </a:lnTo>
                  <a:lnTo>
                    <a:pt x="2868" y="1312"/>
                  </a:lnTo>
                  <a:lnTo>
                    <a:pt x="3030" y="1266"/>
                  </a:lnTo>
                  <a:lnTo>
                    <a:pt x="3196" y="1234"/>
                  </a:lnTo>
                  <a:lnTo>
                    <a:pt x="3369" y="1218"/>
                  </a:lnTo>
                  <a:lnTo>
                    <a:pt x="3457" y="1217"/>
                  </a:lnTo>
                  <a:lnTo>
                    <a:pt x="3546" y="1218"/>
                  </a:lnTo>
                  <a:lnTo>
                    <a:pt x="3720" y="1234"/>
                  </a:lnTo>
                  <a:lnTo>
                    <a:pt x="3890" y="1266"/>
                  </a:lnTo>
                  <a:lnTo>
                    <a:pt x="4054" y="1312"/>
                  </a:lnTo>
                  <a:lnTo>
                    <a:pt x="4211" y="1373"/>
                  </a:lnTo>
                  <a:lnTo>
                    <a:pt x="4362" y="1447"/>
                  </a:lnTo>
                  <a:lnTo>
                    <a:pt x="4503" y="1535"/>
                  </a:lnTo>
                  <a:lnTo>
                    <a:pt x="4636" y="1633"/>
                  </a:lnTo>
                  <a:lnTo>
                    <a:pt x="4760" y="1741"/>
                  </a:lnTo>
                  <a:lnTo>
                    <a:pt x="4873" y="1861"/>
                  </a:lnTo>
                  <a:lnTo>
                    <a:pt x="4975" y="1991"/>
                  </a:lnTo>
                  <a:lnTo>
                    <a:pt x="5065" y="2129"/>
                  </a:lnTo>
                  <a:lnTo>
                    <a:pt x="5142" y="2275"/>
                  </a:lnTo>
                  <a:lnTo>
                    <a:pt x="5206" y="2428"/>
                  </a:lnTo>
                  <a:lnTo>
                    <a:pt x="5256" y="2588"/>
                  </a:lnTo>
                  <a:lnTo>
                    <a:pt x="5292" y="2755"/>
                  </a:lnTo>
                  <a:lnTo>
                    <a:pt x="5302" y="2840"/>
                  </a:lnTo>
                  <a:lnTo>
                    <a:pt x="5111" y="2840"/>
                  </a:lnTo>
                  <a:lnTo>
                    <a:pt x="5079" y="2840"/>
                  </a:lnTo>
                  <a:lnTo>
                    <a:pt x="5017" y="2846"/>
                  </a:lnTo>
                  <a:lnTo>
                    <a:pt x="4958" y="2858"/>
                  </a:lnTo>
                  <a:lnTo>
                    <a:pt x="4900" y="2876"/>
                  </a:lnTo>
                  <a:lnTo>
                    <a:pt x="4847" y="2900"/>
                  </a:lnTo>
                  <a:lnTo>
                    <a:pt x="4795" y="2927"/>
                  </a:lnTo>
                  <a:lnTo>
                    <a:pt x="4746" y="2960"/>
                  </a:lnTo>
                  <a:lnTo>
                    <a:pt x="4700" y="2998"/>
                  </a:lnTo>
                  <a:lnTo>
                    <a:pt x="4659" y="3039"/>
                  </a:lnTo>
                  <a:lnTo>
                    <a:pt x="4622" y="3084"/>
                  </a:lnTo>
                  <a:lnTo>
                    <a:pt x="4588" y="3133"/>
                  </a:lnTo>
                  <a:lnTo>
                    <a:pt x="4561" y="3185"/>
                  </a:lnTo>
                  <a:lnTo>
                    <a:pt x="4537" y="3238"/>
                  </a:lnTo>
                  <a:lnTo>
                    <a:pt x="4519" y="3296"/>
                  </a:lnTo>
                  <a:lnTo>
                    <a:pt x="4507" y="3355"/>
                  </a:lnTo>
                  <a:lnTo>
                    <a:pt x="4501" y="3417"/>
                  </a:lnTo>
                  <a:lnTo>
                    <a:pt x="4501" y="3448"/>
                  </a:lnTo>
                  <a:lnTo>
                    <a:pt x="4501" y="4692"/>
                  </a:lnTo>
                  <a:lnTo>
                    <a:pt x="4501" y="4723"/>
                  </a:lnTo>
                  <a:lnTo>
                    <a:pt x="4507" y="4785"/>
                  </a:lnTo>
                  <a:lnTo>
                    <a:pt x="4519" y="4844"/>
                  </a:lnTo>
                  <a:lnTo>
                    <a:pt x="4537" y="4902"/>
                  </a:lnTo>
                  <a:lnTo>
                    <a:pt x="4561" y="4955"/>
                  </a:lnTo>
                  <a:lnTo>
                    <a:pt x="4588" y="5007"/>
                  </a:lnTo>
                  <a:lnTo>
                    <a:pt x="4622" y="5056"/>
                  </a:lnTo>
                  <a:lnTo>
                    <a:pt x="4659" y="5101"/>
                  </a:lnTo>
                  <a:lnTo>
                    <a:pt x="4700" y="5142"/>
                  </a:lnTo>
                  <a:lnTo>
                    <a:pt x="4746" y="5179"/>
                  </a:lnTo>
                  <a:lnTo>
                    <a:pt x="4795" y="5213"/>
                  </a:lnTo>
                  <a:lnTo>
                    <a:pt x="4847" y="5240"/>
                  </a:lnTo>
                  <a:lnTo>
                    <a:pt x="4900" y="5264"/>
                  </a:lnTo>
                  <a:lnTo>
                    <a:pt x="4958" y="5282"/>
                  </a:lnTo>
                  <a:lnTo>
                    <a:pt x="5017" y="5294"/>
                  </a:lnTo>
                  <a:lnTo>
                    <a:pt x="5079" y="5300"/>
                  </a:lnTo>
                  <a:lnTo>
                    <a:pt x="5111" y="5300"/>
                  </a:lnTo>
                  <a:lnTo>
                    <a:pt x="5314" y="5300"/>
                  </a:lnTo>
                  <a:lnTo>
                    <a:pt x="5314" y="5503"/>
                  </a:lnTo>
                  <a:lnTo>
                    <a:pt x="5313" y="5534"/>
                  </a:lnTo>
                  <a:lnTo>
                    <a:pt x="5307" y="5596"/>
                  </a:lnTo>
                  <a:lnTo>
                    <a:pt x="5295" y="5655"/>
                  </a:lnTo>
                  <a:lnTo>
                    <a:pt x="5277" y="5713"/>
                  </a:lnTo>
                  <a:lnTo>
                    <a:pt x="5254" y="5767"/>
                  </a:lnTo>
                  <a:lnTo>
                    <a:pt x="5226" y="5818"/>
                  </a:lnTo>
                  <a:lnTo>
                    <a:pt x="5193" y="5867"/>
                  </a:lnTo>
                  <a:lnTo>
                    <a:pt x="5156" y="5913"/>
                  </a:lnTo>
                  <a:lnTo>
                    <a:pt x="5114" y="5953"/>
                  </a:lnTo>
                  <a:lnTo>
                    <a:pt x="5069" y="5991"/>
                  </a:lnTo>
                  <a:lnTo>
                    <a:pt x="5020" y="6024"/>
                  </a:lnTo>
                  <a:lnTo>
                    <a:pt x="4969" y="6052"/>
                  </a:lnTo>
                  <a:lnTo>
                    <a:pt x="4914" y="6075"/>
                  </a:lnTo>
                  <a:lnTo>
                    <a:pt x="4857" y="6093"/>
                  </a:lnTo>
                  <a:lnTo>
                    <a:pt x="4797" y="6105"/>
                  </a:lnTo>
                  <a:lnTo>
                    <a:pt x="4736" y="6111"/>
                  </a:lnTo>
                  <a:lnTo>
                    <a:pt x="4704" y="6111"/>
                  </a:lnTo>
                  <a:lnTo>
                    <a:pt x="4465" y="6111"/>
                  </a:lnTo>
                  <a:lnTo>
                    <a:pt x="4449" y="6068"/>
                  </a:lnTo>
                  <a:lnTo>
                    <a:pt x="4404" y="5987"/>
                  </a:lnTo>
                  <a:lnTo>
                    <a:pt x="4348" y="5913"/>
                  </a:lnTo>
                  <a:lnTo>
                    <a:pt x="4283" y="5849"/>
                  </a:lnTo>
                  <a:lnTo>
                    <a:pt x="4208" y="5794"/>
                  </a:lnTo>
                  <a:lnTo>
                    <a:pt x="4125" y="5752"/>
                  </a:lnTo>
                  <a:lnTo>
                    <a:pt x="4035" y="5723"/>
                  </a:lnTo>
                  <a:lnTo>
                    <a:pt x="3940" y="5708"/>
                  </a:lnTo>
                  <a:lnTo>
                    <a:pt x="3891" y="5706"/>
                  </a:lnTo>
                  <a:lnTo>
                    <a:pt x="3457" y="5706"/>
                  </a:lnTo>
                  <a:lnTo>
                    <a:pt x="3425" y="5707"/>
                  </a:lnTo>
                  <a:lnTo>
                    <a:pt x="3364" y="5713"/>
                  </a:lnTo>
                  <a:lnTo>
                    <a:pt x="3304" y="5725"/>
                  </a:lnTo>
                  <a:lnTo>
                    <a:pt x="3247" y="5743"/>
                  </a:lnTo>
                  <a:lnTo>
                    <a:pt x="3192" y="5766"/>
                  </a:lnTo>
                  <a:lnTo>
                    <a:pt x="3141" y="5794"/>
                  </a:lnTo>
                  <a:lnTo>
                    <a:pt x="3092" y="5827"/>
                  </a:lnTo>
                  <a:lnTo>
                    <a:pt x="3047" y="5864"/>
                  </a:lnTo>
                  <a:lnTo>
                    <a:pt x="3005" y="5906"/>
                  </a:lnTo>
                  <a:lnTo>
                    <a:pt x="2968" y="5950"/>
                  </a:lnTo>
                  <a:lnTo>
                    <a:pt x="2935" y="5999"/>
                  </a:lnTo>
                  <a:lnTo>
                    <a:pt x="2907" y="6051"/>
                  </a:lnTo>
                  <a:lnTo>
                    <a:pt x="2883" y="6105"/>
                  </a:lnTo>
                  <a:lnTo>
                    <a:pt x="2866" y="6162"/>
                  </a:lnTo>
                  <a:lnTo>
                    <a:pt x="2854" y="6222"/>
                  </a:lnTo>
                  <a:lnTo>
                    <a:pt x="2848" y="6283"/>
                  </a:lnTo>
                  <a:lnTo>
                    <a:pt x="2847" y="6314"/>
                  </a:lnTo>
                  <a:lnTo>
                    <a:pt x="2848" y="6346"/>
                  </a:lnTo>
                  <a:lnTo>
                    <a:pt x="2854" y="6408"/>
                  </a:lnTo>
                  <a:lnTo>
                    <a:pt x="2866" y="6466"/>
                  </a:lnTo>
                  <a:lnTo>
                    <a:pt x="2883" y="6524"/>
                  </a:lnTo>
                  <a:lnTo>
                    <a:pt x="2907" y="6578"/>
                  </a:lnTo>
                  <a:lnTo>
                    <a:pt x="2935" y="6630"/>
                  </a:lnTo>
                  <a:lnTo>
                    <a:pt x="2968" y="6678"/>
                  </a:lnTo>
                  <a:lnTo>
                    <a:pt x="3005" y="6724"/>
                  </a:lnTo>
                  <a:lnTo>
                    <a:pt x="3047" y="6765"/>
                  </a:lnTo>
                  <a:lnTo>
                    <a:pt x="3092" y="6802"/>
                  </a:lnTo>
                  <a:lnTo>
                    <a:pt x="3141" y="6836"/>
                  </a:lnTo>
                  <a:lnTo>
                    <a:pt x="3192" y="6863"/>
                  </a:lnTo>
                  <a:lnTo>
                    <a:pt x="3247" y="6886"/>
                  </a:lnTo>
                  <a:lnTo>
                    <a:pt x="3304" y="6905"/>
                  </a:lnTo>
                  <a:lnTo>
                    <a:pt x="3364" y="6917"/>
                  </a:lnTo>
                  <a:lnTo>
                    <a:pt x="3425" y="6923"/>
                  </a:lnTo>
                  <a:lnTo>
                    <a:pt x="3457" y="6923"/>
                  </a:lnTo>
                  <a:lnTo>
                    <a:pt x="3891" y="6923"/>
                  </a:lnTo>
                  <a:lnTo>
                    <a:pt x="3940" y="6922"/>
                  </a:lnTo>
                  <a:lnTo>
                    <a:pt x="4035" y="6907"/>
                  </a:lnTo>
                  <a:lnTo>
                    <a:pt x="4125" y="6877"/>
                  </a:lnTo>
                  <a:lnTo>
                    <a:pt x="4208" y="6835"/>
                  </a:lnTo>
                  <a:lnTo>
                    <a:pt x="4283" y="6781"/>
                  </a:lnTo>
                  <a:lnTo>
                    <a:pt x="4348" y="6717"/>
                  </a:lnTo>
                  <a:lnTo>
                    <a:pt x="4404" y="6643"/>
                  </a:lnTo>
                  <a:lnTo>
                    <a:pt x="4449" y="6561"/>
                  </a:lnTo>
                  <a:lnTo>
                    <a:pt x="4465" y="6517"/>
                  </a:lnTo>
                  <a:lnTo>
                    <a:pt x="4704" y="6517"/>
                  </a:lnTo>
                  <a:lnTo>
                    <a:pt x="4756" y="6516"/>
                  </a:lnTo>
                  <a:lnTo>
                    <a:pt x="4859" y="6506"/>
                  </a:lnTo>
                  <a:lnTo>
                    <a:pt x="4957" y="6486"/>
                  </a:lnTo>
                  <a:lnTo>
                    <a:pt x="5053" y="6456"/>
                  </a:lnTo>
                  <a:lnTo>
                    <a:pt x="5144" y="6418"/>
                  </a:lnTo>
                  <a:lnTo>
                    <a:pt x="5231" y="6371"/>
                  </a:lnTo>
                  <a:lnTo>
                    <a:pt x="5312" y="6316"/>
                  </a:lnTo>
                  <a:lnTo>
                    <a:pt x="5387" y="6254"/>
                  </a:lnTo>
                  <a:lnTo>
                    <a:pt x="5457" y="6185"/>
                  </a:lnTo>
                  <a:lnTo>
                    <a:pt x="5519" y="6110"/>
                  </a:lnTo>
                  <a:lnTo>
                    <a:pt x="5573" y="6029"/>
                  </a:lnTo>
                  <a:lnTo>
                    <a:pt x="5620" y="5943"/>
                  </a:lnTo>
                  <a:lnTo>
                    <a:pt x="5659" y="5852"/>
                  </a:lnTo>
                  <a:lnTo>
                    <a:pt x="5689" y="5756"/>
                  </a:lnTo>
                  <a:lnTo>
                    <a:pt x="5710" y="5658"/>
                  </a:lnTo>
                  <a:lnTo>
                    <a:pt x="5720" y="5556"/>
                  </a:lnTo>
                  <a:lnTo>
                    <a:pt x="5721" y="5503"/>
                  </a:lnTo>
                  <a:lnTo>
                    <a:pt x="5721" y="5300"/>
                  </a:lnTo>
                  <a:lnTo>
                    <a:pt x="5783" y="5299"/>
                  </a:lnTo>
                  <a:lnTo>
                    <a:pt x="5906" y="5287"/>
                  </a:lnTo>
                  <a:lnTo>
                    <a:pt x="6025" y="5263"/>
                  </a:lnTo>
                  <a:lnTo>
                    <a:pt x="6140" y="5227"/>
                  </a:lnTo>
                  <a:lnTo>
                    <a:pt x="6250" y="5180"/>
                  </a:lnTo>
                  <a:lnTo>
                    <a:pt x="6353" y="5125"/>
                  </a:lnTo>
                  <a:lnTo>
                    <a:pt x="6450" y="5059"/>
                  </a:lnTo>
                  <a:lnTo>
                    <a:pt x="6540" y="4985"/>
                  </a:lnTo>
                  <a:lnTo>
                    <a:pt x="6624" y="4902"/>
                  </a:lnTo>
                  <a:lnTo>
                    <a:pt x="6698" y="4811"/>
                  </a:lnTo>
                  <a:lnTo>
                    <a:pt x="6764" y="4714"/>
                  </a:lnTo>
                  <a:lnTo>
                    <a:pt x="6821" y="4610"/>
                  </a:lnTo>
                  <a:lnTo>
                    <a:pt x="6867" y="4502"/>
                  </a:lnTo>
                  <a:lnTo>
                    <a:pt x="6902" y="4387"/>
                  </a:lnTo>
                  <a:lnTo>
                    <a:pt x="6927" y="4269"/>
                  </a:lnTo>
                  <a:lnTo>
                    <a:pt x="6940" y="4146"/>
                  </a:lnTo>
                  <a:lnTo>
                    <a:pt x="6941" y="4083"/>
                  </a:lnTo>
                  <a:lnTo>
                    <a:pt x="6940" y="4018"/>
                  </a:lnTo>
                  <a:lnTo>
                    <a:pt x="6926" y="3889"/>
                  </a:lnTo>
                  <a:lnTo>
                    <a:pt x="6899" y="3763"/>
                  </a:lnTo>
                  <a:lnTo>
                    <a:pt x="6860" y="3641"/>
                  </a:lnTo>
                  <a:lnTo>
                    <a:pt x="6808" y="3523"/>
                  </a:lnTo>
                  <a:lnTo>
                    <a:pt x="6745" y="3412"/>
                  </a:lnTo>
                  <a:lnTo>
                    <a:pt x="6668" y="3305"/>
                  </a:lnTo>
                  <a:lnTo>
                    <a:pt x="6582" y="3207"/>
                  </a:lnTo>
                  <a:lnTo>
                    <a:pt x="6534" y="3161"/>
                  </a:lnTo>
                  <a:close/>
                  <a:moveTo>
                    <a:pt x="3891" y="6517"/>
                  </a:moveTo>
                  <a:lnTo>
                    <a:pt x="3457" y="6517"/>
                  </a:lnTo>
                  <a:lnTo>
                    <a:pt x="3435" y="6517"/>
                  </a:lnTo>
                  <a:lnTo>
                    <a:pt x="3396" y="6509"/>
                  </a:lnTo>
                  <a:lnTo>
                    <a:pt x="3360" y="6493"/>
                  </a:lnTo>
                  <a:lnTo>
                    <a:pt x="3328" y="6471"/>
                  </a:lnTo>
                  <a:lnTo>
                    <a:pt x="3299" y="6444"/>
                  </a:lnTo>
                  <a:lnTo>
                    <a:pt x="3278" y="6412"/>
                  </a:lnTo>
                  <a:lnTo>
                    <a:pt x="3263" y="6375"/>
                  </a:lnTo>
                  <a:lnTo>
                    <a:pt x="3254" y="6336"/>
                  </a:lnTo>
                  <a:lnTo>
                    <a:pt x="3253" y="6314"/>
                  </a:lnTo>
                  <a:lnTo>
                    <a:pt x="3254" y="6294"/>
                  </a:lnTo>
                  <a:lnTo>
                    <a:pt x="3263" y="6254"/>
                  </a:lnTo>
                  <a:lnTo>
                    <a:pt x="3278" y="6218"/>
                  </a:lnTo>
                  <a:lnTo>
                    <a:pt x="3299" y="6185"/>
                  </a:lnTo>
                  <a:lnTo>
                    <a:pt x="3328" y="6158"/>
                  </a:lnTo>
                  <a:lnTo>
                    <a:pt x="3360" y="6136"/>
                  </a:lnTo>
                  <a:lnTo>
                    <a:pt x="3396" y="6121"/>
                  </a:lnTo>
                  <a:lnTo>
                    <a:pt x="3435" y="6112"/>
                  </a:lnTo>
                  <a:lnTo>
                    <a:pt x="3457" y="6111"/>
                  </a:lnTo>
                  <a:lnTo>
                    <a:pt x="3891" y="6111"/>
                  </a:lnTo>
                  <a:lnTo>
                    <a:pt x="3911" y="6112"/>
                  </a:lnTo>
                  <a:lnTo>
                    <a:pt x="3951" y="6121"/>
                  </a:lnTo>
                  <a:lnTo>
                    <a:pt x="3987" y="6136"/>
                  </a:lnTo>
                  <a:lnTo>
                    <a:pt x="4020" y="6158"/>
                  </a:lnTo>
                  <a:lnTo>
                    <a:pt x="4047" y="6185"/>
                  </a:lnTo>
                  <a:lnTo>
                    <a:pt x="4070" y="6218"/>
                  </a:lnTo>
                  <a:lnTo>
                    <a:pt x="4085" y="6254"/>
                  </a:lnTo>
                  <a:lnTo>
                    <a:pt x="4093" y="6294"/>
                  </a:lnTo>
                  <a:lnTo>
                    <a:pt x="4094" y="6314"/>
                  </a:lnTo>
                  <a:lnTo>
                    <a:pt x="4093" y="6336"/>
                  </a:lnTo>
                  <a:lnTo>
                    <a:pt x="4085" y="6375"/>
                  </a:lnTo>
                  <a:lnTo>
                    <a:pt x="4070" y="6412"/>
                  </a:lnTo>
                  <a:lnTo>
                    <a:pt x="4047" y="6444"/>
                  </a:lnTo>
                  <a:lnTo>
                    <a:pt x="4020" y="6471"/>
                  </a:lnTo>
                  <a:lnTo>
                    <a:pt x="3987" y="6493"/>
                  </a:lnTo>
                  <a:lnTo>
                    <a:pt x="3951" y="6509"/>
                  </a:lnTo>
                  <a:lnTo>
                    <a:pt x="3911" y="6517"/>
                  </a:lnTo>
                  <a:lnTo>
                    <a:pt x="3891" y="6517"/>
                  </a:lnTo>
                  <a:close/>
                  <a:moveTo>
                    <a:pt x="1220" y="4894"/>
                  </a:moveTo>
                  <a:lnTo>
                    <a:pt x="1178" y="4894"/>
                  </a:lnTo>
                  <a:lnTo>
                    <a:pt x="1096" y="4885"/>
                  </a:lnTo>
                  <a:lnTo>
                    <a:pt x="1017" y="4869"/>
                  </a:lnTo>
                  <a:lnTo>
                    <a:pt x="940" y="4846"/>
                  </a:lnTo>
                  <a:lnTo>
                    <a:pt x="867" y="4815"/>
                  </a:lnTo>
                  <a:lnTo>
                    <a:pt x="798" y="4778"/>
                  </a:lnTo>
                  <a:lnTo>
                    <a:pt x="733" y="4733"/>
                  </a:lnTo>
                  <a:lnTo>
                    <a:pt x="673" y="4684"/>
                  </a:lnTo>
                  <a:lnTo>
                    <a:pt x="618" y="4629"/>
                  </a:lnTo>
                  <a:lnTo>
                    <a:pt x="568" y="4569"/>
                  </a:lnTo>
                  <a:lnTo>
                    <a:pt x="525" y="4504"/>
                  </a:lnTo>
                  <a:lnTo>
                    <a:pt x="487" y="4435"/>
                  </a:lnTo>
                  <a:lnTo>
                    <a:pt x="455" y="4362"/>
                  </a:lnTo>
                  <a:lnTo>
                    <a:pt x="432" y="4286"/>
                  </a:lnTo>
                  <a:lnTo>
                    <a:pt x="416" y="4207"/>
                  </a:lnTo>
                  <a:lnTo>
                    <a:pt x="408" y="4126"/>
                  </a:lnTo>
                  <a:lnTo>
                    <a:pt x="407" y="4083"/>
                  </a:lnTo>
                  <a:lnTo>
                    <a:pt x="408" y="4041"/>
                  </a:lnTo>
                  <a:lnTo>
                    <a:pt x="416" y="3957"/>
                  </a:lnTo>
                  <a:lnTo>
                    <a:pt x="432" y="3876"/>
                  </a:lnTo>
                  <a:lnTo>
                    <a:pt x="456" y="3798"/>
                  </a:lnTo>
                  <a:lnTo>
                    <a:pt x="488" y="3723"/>
                  </a:lnTo>
                  <a:lnTo>
                    <a:pt x="526" y="3652"/>
                  </a:lnTo>
                  <a:lnTo>
                    <a:pt x="570" y="3585"/>
                  </a:lnTo>
                  <a:lnTo>
                    <a:pt x="620" y="3523"/>
                  </a:lnTo>
                  <a:lnTo>
                    <a:pt x="676" y="3465"/>
                  </a:lnTo>
                  <a:lnTo>
                    <a:pt x="737" y="3414"/>
                  </a:lnTo>
                  <a:lnTo>
                    <a:pt x="802" y="3368"/>
                  </a:lnTo>
                  <a:lnTo>
                    <a:pt x="871" y="3329"/>
                  </a:lnTo>
                  <a:lnTo>
                    <a:pt x="943" y="3296"/>
                  </a:lnTo>
                  <a:lnTo>
                    <a:pt x="1020" y="3272"/>
                  </a:lnTo>
                  <a:lnTo>
                    <a:pt x="1098" y="3255"/>
                  </a:lnTo>
                  <a:lnTo>
                    <a:pt x="1178" y="3245"/>
                  </a:lnTo>
                  <a:lnTo>
                    <a:pt x="1220" y="3245"/>
                  </a:lnTo>
                  <a:lnTo>
                    <a:pt x="1220" y="4894"/>
                  </a:lnTo>
                  <a:close/>
                  <a:moveTo>
                    <a:pt x="1830" y="3245"/>
                  </a:moveTo>
                  <a:lnTo>
                    <a:pt x="1851" y="3245"/>
                  </a:lnTo>
                  <a:lnTo>
                    <a:pt x="1891" y="3254"/>
                  </a:lnTo>
                  <a:lnTo>
                    <a:pt x="1927" y="3270"/>
                  </a:lnTo>
                  <a:lnTo>
                    <a:pt x="1959" y="3291"/>
                  </a:lnTo>
                  <a:lnTo>
                    <a:pt x="1988" y="3318"/>
                  </a:lnTo>
                  <a:lnTo>
                    <a:pt x="2009" y="3351"/>
                  </a:lnTo>
                  <a:lnTo>
                    <a:pt x="2024" y="3387"/>
                  </a:lnTo>
                  <a:lnTo>
                    <a:pt x="2032" y="3427"/>
                  </a:lnTo>
                  <a:lnTo>
                    <a:pt x="2033" y="3448"/>
                  </a:lnTo>
                  <a:lnTo>
                    <a:pt x="2033" y="4692"/>
                  </a:lnTo>
                  <a:lnTo>
                    <a:pt x="2032" y="4713"/>
                  </a:lnTo>
                  <a:lnTo>
                    <a:pt x="2024" y="4752"/>
                  </a:lnTo>
                  <a:lnTo>
                    <a:pt x="2009" y="4789"/>
                  </a:lnTo>
                  <a:lnTo>
                    <a:pt x="1988" y="4821"/>
                  </a:lnTo>
                  <a:lnTo>
                    <a:pt x="1959" y="4849"/>
                  </a:lnTo>
                  <a:lnTo>
                    <a:pt x="1927" y="4870"/>
                  </a:lnTo>
                  <a:lnTo>
                    <a:pt x="1891" y="4886"/>
                  </a:lnTo>
                  <a:lnTo>
                    <a:pt x="1851" y="4894"/>
                  </a:lnTo>
                  <a:lnTo>
                    <a:pt x="1830" y="4894"/>
                  </a:lnTo>
                  <a:lnTo>
                    <a:pt x="1627" y="4894"/>
                  </a:lnTo>
                  <a:lnTo>
                    <a:pt x="1627" y="3245"/>
                  </a:lnTo>
                  <a:lnTo>
                    <a:pt x="1830" y="3245"/>
                  </a:lnTo>
                  <a:close/>
                  <a:moveTo>
                    <a:pt x="5314" y="4894"/>
                  </a:moveTo>
                  <a:lnTo>
                    <a:pt x="5111" y="4894"/>
                  </a:lnTo>
                  <a:lnTo>
                    <a:pt x="5090" y="4894"/>
                  </a:lnTo>
                  <a:lnTo>
                    <a:pt x="5050" y="4886"/>
                  </a:lnTo>
                  <a:lnTo>
                    <a:pt x="5013" y="4870"/>
                  </a:lnTo>
                  <a:lnTo>
                    <a:pt x="4981" y="4849"/>
                  </a:lnTo>
                  <a:lnTo>
                    <a:pt x="4953" y="4821"/>
                  </a:lnTo>
                  <a:lnTo>
                    <a:pt x="4932" y="4789"/>
                  </a:lnTo>
                  <a:lnTo>
                    <a:pt x="4916" y="4752"/>
                  </a:lnTo>
                  <a:lnTo>
                    <a:pt x="4908" y="4713"/>
                  </a:lnTo>
                  <a:lnTo>
                    <a:pt x="4908" y="4692"/>
                  </a:lnTo>
                  <a:lnTo>
                    <a:pt x="4908" y="3448"/>
                  </a:lnTo>
                  <a:lnTo>
                    <a:pt x="4908" y="3427"/>
                  </a:lnTo>
                  <a:lnTo>
                    <a:pt x="4916" y="3387"/>
                  </a:lnTo>
                  <a:lnTo>
                    <a:pt x="4932" y="3351"/>
                  </a:lnTo>
                  <a:lnTo>
                    <a:pt x="4953" y="3318"/>
                  </a:lnTo>
                  <a:lnTo>
                    <a:pt x="4981" y="3291"/>
                  </a:lnTo>
                  <a:lnTo>
                    <a:pt x="5013" y="3270"/>
                  </a:lnTo>
                  <a:lnTo>
                    <a:pt x="5050" y="3254"/>
                  </a:lnTo>
                  <a:lnTo>
                    <a:pt x="5090" y="3245"/>
                  </a:lnTo>
                  <a:lnTo>
                    <a:pt x="5111" y="3245"/>
                  </a:lnTo>
                  <a:lnTo>
                    <a:pt x="5314" y="3245"/>
                  </a:lnTo>
                  <a:lnTo>
                    <a:pt x="5314" y="4894"/>
                  </a:lnTo>
                  <a:close/>
                  <a:moveTo>
                    <a:pt x="5711" y="2840"/>
                  </a:moveTo>
                  <a:lnTo>
                    <a:pt x="5706" y="2787"/>
                  </a:lnTo>
                  <a:lnTo>
                    <a:pt x="5691" y="2683"/>
                  </a:lnTo>
                  <a:lnTo>
                    <a:pt x="5671" y="2579"/>
                  </a:lnTo>
                  <a:lnTo>
                    <a:pt x="5647" y="2478"/>
                  </a:lnTo>
                  <a:lnTo>
                    <a:pt x="5617" y="2378"/>
                  </a:lnTo>
                  <a:lnTo>
                    <a:pt x="5584" y="2281"/>
                  </a:lnTo>
                  <a:lnTo>
                    <a:pt x="5546" y="2185"/>
                  </a:lnTo>
                  <a:lnTo>
                    <a:pt x="5503" y="2091"/>
                  </a:lnTo>
                  <a:lnTo>
                    <a:pt x="5432" y="1955"/>
                  </a:lnTo>
                  <a:lnTo>
                    <a:pt x="5323" y="1783"/>
                  </a:lnTo>
                  <a:lnTo>
                    <a:pt x="5199" y="1621"/>
                  </a:lnTo>
                  <a:lnTo>
                    <a:pt x="5061" y="1472"/>
                  </a:lnTo>
                  <a:lnTo>
                    <a:pt x="4910" y="1334"/>
                  </a:lnTo>
                  <a:lnTo>
                    <a:pt x="4746" y="1211"/>
                  </a:lnTo>
                  <a:lnTo>
                    <a:pt x="4571" y="1101"/>
                  </a:lnTo>
                  <a:lnTo>
                    <a:pt x="4387" y="1009"/>
                  </a:lnTo>
                  <a:lnTo>
                    <a:pt x="4242" y="950"/>
                  </a:lnTo>
                  <a:lnTo>
                    <a:pt x="4143" y="917"/>
                  </a:lnTo>
                  <a:lnTo>
                    <a:pt x="4042" y="887"/>
                  </a:lnTo>
                  <a:lnTo>
                    <a:pt x="3940" y="862"/>
                  </a:lnTo>
                  <a:lnTo>
                    <a:pt x="3835" y="842"/>
                  </a:lnTo>
                  <a:lnTo>
                    <a:pt x="3728" y="827"/>
                  </a:lnTo>
                  <a:lnTo>
                    <a:pt x="3620" y="817"/>
                  </a:lnTo>
                  <a:lnTo>
                    <a:pt x="3512" y="811"/>
                  </a:lnTo>
                  <a:lnTo>
                    <a:pt x="3457" y="811"/>
                  </a:lnTo>
                  <a:lnTo>
                    <a:pt x="3402" y="811"/>
                  </a:lnTo>
                  <a:lnTo>
                    <a:pt x="3294" y="817"/>
                  </a:lnTo>
                  <a:lnTo>
                    <a:pt x="3187" y="827"/>
                  </a:lnTo>
                  <a:lnTo>
                    <a:pt x="3083" y="842"/>
                  </a:lnTo>
                  <a:lnTo>
                    <a:pt x="2979" y="862"/>
                  </a:lnTo>
                  <a:lnTo>
                    <a:pt x="2877" y="886"/>
                  </a:lnTo>
                  <a:lnTo>
                    <a:pt x="2778" y="916"/>
                  </a:lnTo>
                  <a:lnTo>
                    <a:pt x="2680" y="949"/>
                  </a:lnTo>
                  <a:lnTo>
                    <a:pt x="2537" y="1008"/>
                  </a:lnTo>
                  <a:lnTo>
                    <a:pt x="2355" y="1100"/>
                  </a:lnTo>
                  <a:lnTo>
                    <a:pt x="2182" y="1209"/>
                  </a:lnTo>
                  <a:lnTo>
                    <a:pt x="2020" y="1332"/>
                  </a:lnTo>
                  <a:lnTo>
                    <a:pt x="1872" y="1469"/>
                  </a:lnTo>
                  <a:lnTo>
                    <a:pt x="1734" y="1619"/>
                  </a:lnTo>
                  <a:lnTo>
                    <a:pt x="1612" y="1780"/>
                  </a:lnTo>
                  <a:lnTo>
                    <a:pt x="1505" y="1953"/>
                  </a:lnTo>
                  <a:lnTo>
                    <a:pt x="1412" y="2136"/>
                  </a:lnTo>
                  <a:lnTo>
                    <a:pt x="1355" y="2279"/>
                  </a:lnTo>
                  <a:lnTo>
                    <a:pt x="1322" y="2376"/>
                  </a:lnTo>
                  <a:lnTo>
                    <a:pt x="1293" y="2477"/>
                  </a:lnTo>
                  <a:lnTo>
                    <a:pt x="1269" y="2578"/>
                  </a:lnTo>
                  <a:lnTo>
                    <a:pt x="1250" y="2682"/>
                  </a:lnTo>
                  <a:lnTo>
                    <a:pt x="1234" y="2786"/>
                  </a:lnTo>
                  <a:lnTo>
                    <a:pt x="1229" y="2840"/>
                  </a:lnTo>
                  <a:lnTo>
                    <a:pt x="1220" y="2840"/>
                  </a:lnTo>
                  <a:lnTo>
                    <a:pt x="1168" y="2840"/>
                  </a:lnTo>
                  <a:lnTo>
                    <a:pt x="1064" y="2849"/>
                  </a:lnTo>
                  <a:lnTo>
                    <a:pt x="964" y="2867"/>
                  </a:lnTo>
                  <a:lnTo>
                    <a:pt x="865" y="2894"/>
                  </a:lnTo>
                  <a:lnTo>
                    <a:pt x="816" y="2910"/>
                  </a:lnTo>
                  <a:lnTo>
                    <a:pt x="820" y="2845"/>
                  </a:lnTo>
                  <a:lnTo>
                    <a:pt x="834" y="2716"/>
                  </a:lnTo>
                  <a:lnTo>
                    <a:pt x="852" y="2589"/>
                  </a:lnTo>
                  <a:lnTo>
                    <a:pt x="877" y="2465"/>
                  </a:lnTo>
                  <a:lnTo>
                    <a:pt x="908" y="2342"/>
                  </a:lnTo>
                  <a:lnTo>
                    <a:pt x="945" y="2221"/>
                  </a:lnTo>
                  <a:lnTo>
                    <a:pt x="986" y="2103"/>
                  </a:lnTo>
                  <a:lnTo>
                    <a:pt x="1034" y="1988"/>
                  </a:lnTo>
                  <a:lnTo>
                    <a:pt x="1087" y="1875"/>
                  </a:lnTo>
                  <a:lnTo>
                    <a:pt x="1144" y="1766"/>
                  </a:lnTo>
                  <a:lnTo>
                    <a:pt x="1207" y="1659"/>
                  </a:lnTo>
                  <a:lnTo>
                    <a:pt x="1274" y="1556"/>
                  </a:lnTo>
                  <a:lnTo>
                    <a:pt x="1346" y="1456"/>
                  </a:lnTo>
                  <a:lnTo>
                    <a:pt x="1422" y="1360"/>
                  </a:lnTo>
                  <a:lnTo>
                    <a:pt x="1504" y="1267"/>
                  </a:lnTo>
                  <a:lnTo>
                    <a:pt x="1588" y="1179"/>
                  </a:lnTo>
                  <a:lnTo>
                    <a:pt x="1678" y="1093"/>
                  </a:lnTo>
                  <a:lnTo>
                    <a:pt x="1770" y="1013"/>
                  </a:lnTo>
                  <a:lnTo>
                    <a:pt x="1867" y="936"/>
                  </a:lnTo>
                  <a:lnTo>
                    <a:pt x="1967" y="865"/>
                  </a:lnTo>
                  <a:lnTo>
                    <a:pt x="2071" y="797"/>
                  </a:lnTo>
                  <a:lnTo>
                    <a:pt x="2178" y="735"/>
                  </a:lnTo>
                  <a:lnTo>
                    <a:pt x="2288" y="678"/>
                  </a:lnTo>
                  <a:lnTo>
                    <a:pt x="2400" y="625"/>
                  </a:lnTo>
                  <a:lnTo>
                    <a:pt x="2516" y="578"/>
                  </a:lnTo>
                  <a:lnTo>
                    <a:pt x="2634" y="536"/>
                  </a:lnTo>
                  <a:lnTo>
                    <a:pt x="2755" y="499"/>
                  </a:lnTo>
                  <a:lnTo>
                    <a:pt x="2878" y="469"/>
                  </a:lnTo>
                  <a:lnTo>
                    <a:pt x="3003" y="444"/>
                  </a:lnTo>
                  <a:lnTo>
                    <a:pt x="3130" y="425"/>
                  </a:lnTo>
                  <a:lnTo>
                    <a:pt x="3259" y="413"/>
                  </a:lnTo>
                  <a:lnTo>
                    <a:pt x="3391" y="406"/>
                  </a:lnTo>
                  <a:lnTo>
                    <a:pt x="3457" y="406"/>
                  </a:lnTo>
                  <a:lnTo>
                    <a:pt x="3524" y="406"/>
                  </a:lnTo>
                  <a:lnTo>
                    <a:pt x="3656" y="413"/>
                  </a:lnTo>
                  <a:lnTo>
                    <a:pt x="3786" y="425"/>
                  </a:lnTo>
                  <a:lnTo>
                    <a:pt x="3915" y="444"/>
                  </a:lnTo>
                  <a:lnTo>
                    <a:pt x="4041" y="469"/>
                  </a:lnTo>
                  <a:lnTo>
                    <a:pt x="4165" y="499"/>
                  </a:lnTo>
                  <a:lnTo>
                    <a:pt x="4287" y="536"/>
                  </a:lnTo>
                  <a:lnTo>
                    <a:pt x="4407" y="578"/>
                  </a:lnTo>
                  <a:lnTo>
                    <a:pt x="4524" y="625"/>
                  </a:lnTo>
                  <a:lnTo>
                    <a:pt x="4638" y="678"/>
                  </a:lnTo>
                  <a:lnTo>
                    <a:pt x="4749" y="735"/>
                  </a:lnTo>
                  <a:lnTo>
                    <a:pt x="4857" y="797"/>
                  </a:lnTo>
                  <a:lnTo>
                    <a:pt x="4961" y="865"/>
                  </a:lnTo>
                  <a:lnTo>
                    <a:pt x="5063" y="936"/>
                  </a:lnTo>
                  <a:lnTo>
                    <a:pt x="5161" y="1013"/>
                  </a:lnTo>
                  <a:lnTo>
                    <a:pt x="5254" y="1093"/>
                  </a:lnTo>
                  <a:lnTo>
                    <a:pt x="5344" y="1179"/>
                  </a:lnTo>
                  <a:lnTo>
                    <a:pt x="5430" y="1267"/>
                  </a:lnTo>
                  <a:lnTo>
                    <a:pt x="5511" y="1360"/>
                  </a:lnTo>
                  <a:lnTo>
                    <a:pt x="5589" y="1456"/>
                  </a:lnTo>
                  <a:lnTo>
                    <a:pt x="5662" y="1556"/>
                  </a:lnTo>
                  <a:lnTo>
                    <a:pt x="5730" y="1659"/>
                  </a:lnTo>
                  <a:lnTo>
                    <a:pt x="5793" y="1766"/>
                  </a:lnTo>
                  <a:lnTo>
                    <a:pt x="5851" y="1875"/>
                  </a:lnTo>
                  <a:lnTo>
                    <a:pt x="5905" y="1988"/>
                  </a:lnTo>
                  <a:lnTo>
                    <a:pt x="5953" y="2103"/>
                  </a:lnTo>
                  <a:lnTo>
                    <a:pt x="5994" y="2221"/>
                  </a:lnTo>
                  <a:lnTo>
                    <a:pt x="6032" y="2342"/>
                  </a:lnTo>
                  <a:lnTo>
                    <a:pt x="6062" y="2465"/>
                  </a:lnTo>
                  <a:lnTo>
                    <a:pt x="6088" y="2589"/>
                  </a:lnTo>
                  <a:lnTo>
                    <a:pt x="6107" y="2716"/>
                  </a:lnTo>
                  <a:lnTo>
                    <a:pt x="6120" y="2845"/>
                  </a:lnTo>
                  <a:lnTo>
                    <a:pt x="6124" y="2910"/>
                  </a:lnTo>
                  <a:lnTo>
                    <a:pt x="6076" y="2894"/>
                  </a:lnTo>
                  <a:lnTo>
                    <a:pt x="5977" y="2867"/>
                  </a:lnTo>
                  <a:lnTo>
                    <a:pt x="5875" y="2849"/>
                  </a:lnTo>
                  <a:lnTo>
                    <a:pt x="5773" y="2840"/>
                  </a:lnTo>
                  <a:lnTo>
                    <a:pt x="5721" y="2840"/>
                  </a:lnTo>
                  <a:lnTo>
                    <a:pt x="5711" y="2840"/>
                  </a:lnTo>
                  <a:close/>
                  <a:moveTo>
                    <a:pt x="5721" y="4894"/>
                  </a:moveTo>
                  <a:lnTo>
                    <a:pt x="5721" y="3245"/>
                  </a:lnTo>
                  <a:lnTo>
                    <a:pt x="5762" y="3245"/>
                  </a:lnTo>
                  <a:lnTo>
                    <a:pt x="5843" y="3255"/>
                  </a:lnTo>
                  <a:lnTo>
                    <a:pt x="5921" y="3272"/>
                  </a:lnTo>
                  <a:lnTo>
                    <a:pt x="5997" y="3296"/>
                  </a:lnTo>
                  <a:lnTo>
                    <a:pt x="6070" y="3329"/>
                  </a:lnTo>
                  <a:lnTo>
                    <a:pt x="6139" y="3368"/>
                  </a:lnTo>
                  <a:lnTo>
                    <a:pt x="6204" y="3414"/>
                  </a:lnTo>
                  <a:lnTo>
                    <a:pt x="6265" y="3465"/>
                  </a:lnTo>
                  <a:lnTo>
                    <a:pt x="6320" y="3523"/>
                  </a:lnTo>
                  <a:lnTo>
                    <a:pt x="6371" y="3585"/>
                  </a:lnTo>
                  <a:lnTo>
                    <a:pt x="6414" y="3652"/>
                  </a:lnTo>
                  <a:lnTo>
                    <a:pt x="6453" y="3723"/>
                  </a:lnTo>
                  <a:lnTo>
                    <a:pt x="6484" y="3798"/>
                  </a:lnTo>
                  <a:lnTo>
                    <a:pt x="6508" y="3876"/>
                  </a:lnTo>
                  <a:lnTo>
                    <a:pt x="6525" y="3957"/>
                  </a:lnTo>
                  <a:lnTo>
                    <a:pt x="6533" y="4041"/>
                  </a:lnTo>
                  <a:lnTo>
                    <a:pt x="6534" y="4083"/>
                  </a:lnTo>
                  <a:lnTo>
                    <a:pt x="6533" y="4126"/>
                  </a:lnTo>
                  <a:lnTo>
                    <a:pt x="6525" y="4207"/>
                  </a:lnTo>
                  <a:lnTo>
                    <a:pt x="6509" y="4286"/>
                  </a:lnTo>
                  <a:lnTo>
                    <a:pt x="6484" y="4362"/>
                  </a:lnTo>
                  <a:lnTo>
                    <a:pt x="6454" y="4435"/>
                  </a:lnTo>
                  <a:lnTo>
                    <a:pt x="6416" y="4504"/>
                  </a:lnTo>
                  <a:lnTo>
                    <a:pt x="6373" y="4569"/>
                  </a:lnTo>
                  <a:lnTo>
                    <a:pt x="6323" y="4629"/>
                  </a:lnTo>
                  <a:lnTo>
                    <a:pt x="6268" y="4684"/>
                  </a:lnTo>
                  <a:lnTo>
                    <a:pt x="6207" y="4733"/>
                  </a:lnTo>
                  <a:lnTo>
                    <a:pt x="6142" y="4778"/>
                  </a:lnTo>
                  <a:lnTo>
                    <a:pt x="6073" y="4815"/>
                  </a:lnTo>
                  <a:lnTo>
                    <a:pt x="6000" y="4846"/>
                  </a:lnTo>
                  <a:lnTo>
                    <a:pt x="5924" y="4869"/>
                  </a:lnTo>
                  <a:lnTo>
                    <a:pt x="5844" y="4885"/>
                  </a:lnTo>
                  <a:lnTo>
                    <a:pt x="5763" y="4894"/>
                  </a:lnTo>
                  <a:lnTo>
                    <a:pt x="5721" y="48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10792" y="3758431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회수시기 예측 및 동선관리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301468" y="3420910"/>
            <a:ext cx="1306768" cy="1124724"/>
            <a:chOff x="3073550" y="2910706"/>
            <a:chExt cx="1306768" cy="1124724"/>
          </a:xfrm>
        </p:grpSpPr>
        <p:grpSp>
          <p:nvGrpSpPr>
            <p:cNvPr id="51" name="Group 8"/>
            <p:cNvGrpSpPr>
              <a:grpSpLocks noChangeAspect="1"/>
            </p:cNvGrpSpPr>
            <p:nvPr/>
          </p:nvGrpSpPr>
          <p:grpSpPr bwMode="auto">
            <a:xfrm>
              <a:off x="3558656" y="2910706"/>
              <a:ext cx="336550" cy="479425"/>
              <a:chOff x="3341" y="2627"/>
              <a:chExt cx="212" cy="302"/>
            </a:xfrm>
          </p:grpSpPr>
          <p:sp>
            <p:nvSpPr>
              <p:cNvPr id="52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341" y="2627"/>
                <a:ext cx="212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3342" y="2627"/>
                <a:ext cx="211" cy="301"/>
              </a:xfrm>
              <a:custGeom>
                <a:avLst/>
                <a:gdLst>
                  <a:gd name="T0" fmla="*/ 608 w 4860"/>
                  <a:gd name="T1" fmla="*/ 0 h 6923"/>
                  <a:gd name="T2" fmla="*/ 516 w 4860"/>
                  <a:gd name="T3" fmla="*/ 6 h 6923"/>
                  <a:gd name="T4" fmla="*/ 399 w 4860"/>
                  <a:gd name="T5" fmla="*/ 37 h 6923"/>
                  <a:gd name="T6" fmla="*/ 293 w 4860"/>
                  <a:gd name="T7" fmla="*/ 87 h 6923"/>
                  <a:gd name="T8" fmla="*/ 200 w 4860"/>
                  <a:gd name="T9" fmla="*/ 158 h 6923"/>
                  <a:gd name="T10" fmla="*/ 122 w 4860"/>
                  <a:gd name="T11" fmla="*/ 245 h 6923"/>
                  <a:gd name="T12" fmla="*/ 60 w 4860"/>
                  <a:gd name="T13" fmla="*/ 345 h 6923"/>
                  <a:gd name="T14" fmla="*/ 19 w 4860"/>
                  <a:gd name="T15" fmla="*/ 456 h 6923"/>
                  <a:gd name="T16" fmla="*/ 1 w 4860"/>
                  <a:gd name="T17" fmla="*/ 577 h 6923"/>
                  <a:gd name="T18" fmla="*/ 0 w 4860"/>
                  <a:gd name="T19" fmla="*/ 6314 h 6923"/>
                  <a:gd name="T20" fmla="*/ 7 w 4860"/>
                  <a:gd name="T21" fmla="*/ 6408 h 6923"/>
                  <a:gd name="T22" fmla="*/ 38 w 4860"/>
                  <a:gd name="T23" fmla="*/ 6524 h 6923"/>
                  <a:gd name="T24" fmla="*/ 88 w 4860"/>
                  <a:gd name="T25" fmla="*/ 6630 h 6923"/>
                  <a:gd name="T26" fmla="*/ 158 w 4860"/>
                  <a:gd name="T27" fmla="*/ 6724 h 6923"/>
                  <a:gd name="T28" fmla="*/ 244 w 4860"/>
                  <a:gd name="T29" fmla="*/ 6802 h 6923"/>
                  <a:gd name="T30" fmla="*/ 344 w 4860"/>
                  <a:gd name="T31" fmla="*/ 6863 h 6923"/>
                  <a:gd name="T32" fmla="*/ 456 w 4860"/>
                  <a:gd name="T33" fmla="*/ 6905 h 6923"/>
                  <a:gd name="T34" fmla="*/ 576 w 4860"/>
                  <a:gd name="T35" fmla="*/ 6923 h 6923"/>
                  <a:gd name="T36" fmla="*/ 4252 w 4860"/>
                  <a:gd name="T37" fmla="*/ 6923 h 6923"/>
                  <a:gd name="T38" fmla="*/ 4346 w 4860"/>
                  <a:gd name="T39" fmla="*/ 6917 h 6923"/>
                  <a:gd name="T40" fmla="*/ 4462 w 4860"/>
                  <a:gd name="T41" fmla="*/ 6886 h 6923"/>
                  <a:gd name="T42" fmla="*/ 4567 w 4860"/>
                  <a:gd name="T43" fmla="*/ 6836 h 6923"/>
                  <a:gd name="T44" fmla="*/ 4662 w 4860"/>
                  <a:gd name="T45" fmla="*/ 6765 h 6923"/>
                  <a:gd name="T46" fmla="*/ 4739 w 4860"/>
                  <a:gd name="T47" fmla="*/ 6678 h 6923"/>
                  <a:gd name="T48" fmla="*/ 4800 w 4860"/>
                  <a:gd name="T49" fmla="*/ 6578 h 6923"/>
                  <a:gd name="T50" fmla="*/ 4842 w 4860"/>
                  <a:gd name="T51" fmla="*/ 6466 h 6923"/>
                  <a:gd name="T52" fmla="*/ 4860 w 4860"/>
                  <a:gd name="T53" fmla="*/ 6346 h 6923"/>
                  <a:gd name="T54" fmla="*/ 4860 w 4860"/>
                  <a:gd name="T55" fmla="*/ 609 h 6923"/>
                  <a:gd name="T56" fmla="*/ 4854 w 4860"/>
                  <a:gd name="T57" fmla="*/ 515 h 6923"/>
                  <a:gd name="T58" fmla="*/ 4824 w 4860"/>
                  <a:gd name="T59" fmla="*/ 399 h 6923"/>
                  <a:gd name="T60" fmla="*/ 4773 w 4860"/>
                  <a:gd name="T61" fmla="*/ 293 h 6923"/>
                  <a:gd name="T62" fmla="*/ 4702 w 4860"/>
                  <a:gd name="T63" fmla="*/ 199 h 6923"/>
                  <a:gd name="T64" fmla="*/ 4616 w 4860"/>
                  <a:gd name="T65" fmla="*/ 121 h 6923"/>
                  <a:gd name="T66" fmla="*/ 4516 w 4860"/>
                  <a:gd name="T67" fmla="*/ 60 h 6923"/>
                  <a:gd name="T68" fmla="*/ 4404 w 4860"/>
                  <a:gd name="T69" fmla="*/ 18 h 6923"/>
                  <a:gd name="T70" fmla="*/ 4284 w 4860"/>
                  <a:gd name="T71" fmla="*/ 0 h 6923"/>
                  <a:gd name="T72" fmla="*/ 4455 w 4860"/>
                  <a:gd name="T73" fmla="*/ 6314 h 6923"/>
                  <a:gd name="T74" fmla="*/ 4447 w 4860"/>
                  <a:gd name="T75" fmla="*/ 6375 h 6923"/>
                  <a:gd name="T76" fmla="*/ 4409 w 4860"/>
                  <a:gd name="T77" fmla="*/ 6444 h 6923"/>
                  <a:gd name="T78" fmla="*/ 4350 w 4860"/>
                  <a:gd name="T79" fmla="*/ 6493 h 6923"/>
                  <a:gd name="T80" fmla="*/ 4274 w 4860"/>
                  <a:gd name="T81" fmla="*/ 6517 h 6923"/>
                  <a:gd name="T82" fmla="*/ 608 w 4860"/>
                  <a:gd name="T83" fmla="*/ 6517 h 6923"/>
                  <a:gd name="T84" fmla="*/ 548 w 4860"/>
                  <a:gd name="T85" fmla="*/ 6509 h 6923"/>
                  <a:gd name="T86" fmla="*/ 479 w 4860"/>
                  <a:gd name="T87" fmla="*/ 6471 h 6923"/>
                  <a:gd name="T88" fmla="*/ 429 w 4860"/>
                  <a:gd name="T89" fmla="*/ 6412 h 6923"/>
                  <a:gd name="T90" fmla="*/ 406 w 4860"/>
                  <a:gd name="T91" fmla="*/ 6336 h 6923"/>
                  <a:gd name="T92" fmla="*/ 405 w 4860"/>
                  <a:gd name="T93" fmla="*/ 5706 h 6923"/>
                  <a:gd name="T94" fmla="*/ 4455 w 4860"/>
                  <a:gd name="T95" fmla="*/ 6314 h 6923"/>
                  <a:gd name="T96" fmla="*/ 405 w 4860"/>
                  <a:gd name="T97" fmla="*/ 5300 h 6923"/>
                  <a:gd name="T98" fmla="*/ 4455 w 4860"/>
                  <a:gd name="T99" fmla="*/ 1217 h 6923"/>
                  <a:gd name="T100" fmla="*/ 4455 w 4860"/>
                  <a:gd name="T101" fmla="*/ 811 h 6923"/>
                  <a:gd name="T102" fmla="*/ 405 w 4860"/>
                  <a:gd name="T103" fmla="*/ 609 h 6923"/>
                  <a:gd name="T104" fmla="*/ 414 w 4860"/>
                  <a:gd name="T105" fmla="*/ 548 h 6923"/>
                  <a:gd name="T106" fmla="*/ 452 w 4860"/>
                  <a:gd name="T107" fmla="*/ 479 h 6923"/>
                  <a:gd name="T108" fmla="*/ 511 w 4860"/>
                  <a:gd name="T109" fmla="*/ 430 h 6923"/>
                  <a:gd name="T110" fmla="*/ 587 w 4860"/>
                  <a:gd name="T111" fmla="*/ 406 h 6923"/>
                  <a:gd name="T112" fmla="*/ 4252 w 4860"/>
                  <a:gd name="T113" fmla="*/ 406 h 6923"/>
                  <a:gd name="T114" fmla="*/ 4313 w 4860"/>
                  <a:gd name="T115" fmla="*/ 414 h 6923"/>
                  <a:gd name="T116" fmla="*/ 4382 w 4860"/>
                  <a:gd name="T117" fmla="*/ 451 h 6923"/>
                  <a:gd name="T118" fmla="*/ 4431 w 4860"/>
                  <a:gd name="T119" fmla="*/ 511 h 6923"/>
                  <a:gd name="T120" fmla="*/ 4455 w 4860"/>
                  <a:gd name="T121" fmla="*/ 587 h 6923"/>
                  <a:gd name="T122" fmla="*/ 4455 w 4860"/>
                  <a:gd name="T123" fmla="*/ 811 h 6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60" h="6923">
                    <a:moveTo>
                      <a:pt x="4252" y="0"/>
                    </a:moveTo>
                    <a:lnTo>
                      <a:pt x="608" y="0"/>
                    </a:lnTo>
                    <a:lnTo>
                      <a:pt x="576" y="0"/>
                    </a:lnTo>
                    <a:lnTo>
                      <a:pt x="516" y="6"/>
                    </a:lnTo>
                    <a:lnTo>
                      <a:pt x="456" y="18"/>
                    </a:lnTo>
                    <a:lnTo>
                      <a:pt x="399" y="37"/>
                    </a:lnTo>
                    <a:lnTo>
                      <a:pt x="344" y="60"/>
                    </a:lnTo>
                    <a:lnTo>
                      <a:pt x="293" y="87"/>
                    </a:lnTo>
                    <a:lnTo>
                      <a:pt x="244" y="121"/>
                    </a:lnTo>
                    <a:lnTo>
                      <a:pt x="200" y="158"/>
                    </a:lnTo>
                    <a:lnTo>
                      <a:pt x="158" y="199"/>
                    </a:lnTo>
                    <a:lnTo>
                      <a:pt x="122" y="245"/>
                    </a:lnTo>
                    <a:lnTo>
                      <a:pt x="88" y="293"/>
                    </a:lnTo>
                    <a:lnTo>
                      <a:pt x="60" y="345"/>
                    </a:lnTo>
                    <a:lnTo>
                      <a:pt x="38" y="399"/>
                    </a:lnTo>
                    <a:lnTo>
                      <a:pt x="19" y="456"/>
                    </a:lnTo>
                    <a:lnTo>
                      <a:pt x="7" y="515"/>
                    </a:lnTo>
                    <a:lnTo>
                      <a:pt x="1" y="577"/>
                    </a:lnTo>
                    <a:lnTo>
                      <a:pt x="0" y="609"/>
                    </a:lnTo>
                    <a:lnTo>
                      <a:pt x="0" y="6314"/>
                    </a:lnTo>
                    <a:lnTo>
                      <a:pt x="1" y="6346"/>
                    </a:lnTo>
                    <a:lnTo>
                      <a:pt x="7" y="6408"/>
                    </a:lnTo>
                    <a:lnTo>
                      <a:pt x="19" y="6466"/>
                    </a:lnTo>
                    <a:lnTo>
                      <a:pt x="38" y="6524"/>
                    </a:lnTo>
                    <a:lnTo>
                      <a:pt x="60" y="6578"/>
                    </a:lnTo>
                    <a:lnTo>
                      <a:pt x="88" y="6630"/>
                    </a:lnTo>
                    <a:lnTo>
                      <a:pt x="122" y="6678"/>
                    </a:lnTo>
                    <a:lnTo>
                      <a:pt x="158" y="6724"/>
                    </a:lnTo>
                    <a:lnTo>
                      <a:pt x="200" y="6765"/>
                    </a:lnTo>
                    <a:lnTo>
                      <a:pt x="244" y="6802"/>
                    </a:lnTo>
                    <a:lnTo>
                      <a:pt x="293" y="6836"/>
                    </a:lnTo>
                    <a:lnTo>
                      <a:pt x="344" y="6863"/>
                    </a:lnTo>
                    <a:lnTo>
                      <a:pt x="399" y="6886"/>
                    </a:lnTo>
                    <a:lnTo>
                      <a:pt x="456" y="6905"/>
                    </a:lnTo>
                    <a:lnTo>
                      <a:pt x="516" y="6917"/>
                    </a:lnTo>
                    <a:lnTo>
                      <a:pt x="576" y="6923"/>
                    </a:lnTo>
                    <a:lnTo>
                      <a:pt x="608" y="6923"/>
                    </a:lnTo>
                    <a:lnTo>
                      <a:pt x="4252" y="6923"/>
                    </a:lnTo>
                    <a:lnTo>
                      <a:pt x="4284" y="6923"/>
                    </a:lnTo>
                    <a:lnTo>
                      <a:pt x="4346" y="6917"/>
                    </a:lnTo>
                    <a:lnTo>
                      <a:pt x="4404" y="6905"/>
                    </a:lnTo>
                    <a:lnTo>
                      <a:pt x="4462" y="6886"/>
                    </a:lnTo>
                    <a:lnTo>
                      <a:pt x="4516" y="6863"/>
                    </a:lnTo>
                    <a:lnTo>
                      <a:pt x="4567" y="6836"/>
                    </a:lnTo>
                    <a:lnTo>
                      <a:pt x="4616" y="6802"/>
                    </a:lnTo>
                    <a:lnTo>
                      <a:pt x="4662" y="6765"/>
                    </a:lnTo>
                    <a:lnTo>
                      <a:pt x="4702" y="6724"/>
                    </a:lnTo>
                    <a:lnTo>
                      <a:pt x="4739" y="6678"/>
                    </a:lnTo>
                    <a:lnTo>
                      <a:pt x="4773" y="6630"/>
                    </a:lnTo>
                    <a:lnTo>
                      <a:pt x="4800" y="6578"/>
                    </a:lnTo>
                    <a:lnTo>
                      <a:pt x="4824" y="6524"/>
                    </a:lnTo>
                    <a:lnTo>
                      <a:pt x="4842" y="6466"/>
                    </a:lnTo>
                    <a:lnTo>
                      <a:pt x="4854" y="6408"/>
                    </a:lnTo>
                    <a:lnTo>
                      <a:pt x="4860" y="6346"/>
                    </a:lnTo>
                    <a:lnTo>
                      <a:pt x="4860" y="6314"/>
                    </a:lnTo>
                    <a:lnTo>
                      <a:pt x="4860" y="609"/>
                    </a:lnTo>
                    <a:lnTo>
                      <a:pt x="4860" y="577"/>
                    </a:lnTo>
                    <a:lnTo>
                      <a:pt x="4854" y="515"/>
                    </a:lnTo>
                    <a:lnTo>
                      <a:pt x="4842" y="456"/>
                    </a:lnTo>
                    <a:lnTo>
                      <a:pt x="4824" y="399"/>
                    </a:lnTo>
                    <a:lnTo>
                      <a:pt x="4800" y="345"/>
                    </a:lnTo>
                    <a:lnTo>
                      <a:pt x="4773" y="293"/>
                    </a:lnTo>
                    <a:lnTo>
                      <a:pt x="4739" y="245"/>
                    </a:lnTo>
                    <a:lnTo>
                      <a:pt x="4702" y="199"/>
                    </a:lnTo>
                    <a:lnTo>
                      <a:pt x="4662" y="158"/>
                    </a:lnTo>
                    <a:lnTo>
                      <a:pt x="4616" y="121"/>
                    </a:lnTo>
                    <a:lnTo>
                      <a:pt x="4567" y="87"/>
                    </a:lnTo>
                    <a:lnTo>
                      <a:pt x="4516" y="60"/>
                    </a:lnTo>
                    <a:lnTo>
                      <a:pt x="4462" y="37"/>
                    </a:lnTo>
                    <a:lnTo>
                      <a:pt x="4404" y="18"/>
                    </a:lnTo>
                    <a:lnTo>
                      <a:pt x="4346" y="6"/>
                    </a:lnTo>
                    <a:lnTo>
                      <a:pt x="4284" y="0"/>
                    </a:lnTo>
                    <a:lnTo>
                      <a:pt x="4252" y="0"/>
                    </a:lnTo>
                    <a:close/>
                    <a:moveTo>
                      <a:pt x="4455" y="6314"/>
                    </a:moveTo>
                    <a:lnTo>
                      <a:pt x="4455" y="6336"/>
                    </a:lnTo>
                    <a:lnTo>
                      <a:pt x="4447" y="6375"/>
                    </a:lnTo>
                    <a:lnTo>
                      <a:pt x="4431" y="6412"/>
                    </a:lnTo>
                    <a:lnTo>
                      <a:pt x="4409" y="6444"/>
                    </a:lnTo>
                    <a:lnTo>
                      <a:pt x="4382" y="6471"/>
                    </a:lnTo>
                    <a:lnTo>
                      <a:pt x="4350" y="6493"/>
                    </a:lnTo>
                    <a:lnTo>
                      <a:pt x="4313" y="6509"/>
                    </a:lnTo>
                    <a:lnTo>
                      <a:pt x="4274" y="6517"/>
                    </a:lnTo>
                    <a:lnTo>
                      <a:pt x="4252" y="6517"/>
                    </a:lnTo>
                    <a:lnTo>
                      <a:pt x="608" y="6517"/>
                    </a:lnTo>
                    <a:lnTo>
                      <a:pt x="587" y="6517"/>
                    </a:lnTo>
                    <a:lnTo>
                      <a:pt x="548" y="6509"/>
                    </a:lnTo>
                    <a:lnTo>
                      <a:pt x="511" y="6493"/>
                    </a:lnTo>
                    <a:lnTo>
                      <a:pt x="479" y="6471"/>
                    </a:lnTo>
                    <a:lnTo>
                      <a:pt x="452" y="6444"/>
                    </a:lnTo>
                    <a:lnTo>
                      <a:pt x="429" y="6412"/>
                    </a:lnTo>
                    <a:lnTo>
                      <a:pt x="414" y="6375"/>
                    </a:lnTo>
                    <a:lnTo>
                      <a:pt x="406" y="6336"/>
                    </a:lnTo>
                    <a:lnTo>
                      <a:pt x="405" y="6314"/>
                    </a:lnTo>
                    <a:lnTo>
                      <a:pt x="405" y="5706"/>
                    </a:lnTo>
                    <a:lnTo>
                      <a:pt x="4455" y="5706"/>
                    </a:lnTo>
                    <a:lnTo>
                      <a:pt x="4455" y="6314"/>
                    </a:lnTo>
                    <a:close/>
                    <a:moveTo>
                      <a:pt x="4455" y="5300"/>
                    </a:moveTo>
                    <a:lnTo>
                      <a:pt x="405" y="5300"/>
                    </a:lnTo>
                    <a:lnTo>
                      <a:pt x="405" y="1217"/>
                    </a:lnTo>
                    <a:lnTo>
                      <a:pt x="4455" y="1217"/>
                    </a:lnTo>
                    <a:lnTo>
                      <a:pt x="4455" y="5300"/>
                    </a:lnTo>
                    <a:close/>
                    <a:moveTo>
                      <a:pt x="4455" y="811"/>
                    </a:moveTo>
                    <a:lnTo>
                      <a:pt x="405" y="811"/>
                    </a:lnTo>
                    <a:lnTo>
                      <a:pt x="405" y="609"/>
                    </a:lnTo>
                    <a:lnTo>
                      <a:pt x="406" y="587"/>
                    </a:lnTo>
                    <a:lnTo>
                      <a:pt x="414" y="548"/>
                    </a:lnTo>
                    <a:lnTo>
                      <a:pt x="429" y="511"/>
                    </a:lnTo>
                    <a:lnTo>
                      <a:pt x="452" y="479"/>
                    </a:lnTo>
                    <a:lnTo>
                      <a:pt x="479" y="451"/>
                    </a:lnTo>
                    <a:lnTo>
                      <a:pt x="511" y="430"/>
                    </a:lnTo>
                    <a:lnTo>
                      <a:pt x="548" y="414"/>
                    </a:lnTo>
                    <a:lnTo>
                      <a:pt x="587" y="406"/>
                    </a:lnTo>
                    <a:lnTo>
                      <a:pt x="608" y="406"/>
                    </a:lnTo>
                    <a:lnTo>
                      <a:pt x="4252" y="406"/>
                    </a:lnTo>
                    <a:lnTo>
                      <a:pt x="4274" y="406"/>
                    </a:lnTo>
                    <a:lnTo>
                      <a:pt x="4313" y="414"/>
                    </a:lnTo>
                    <a:lnTo>
                      <a:pt x="4350" y="430"/>
                    </a:lnTo>
                    <a:lnTo>
                      <a:pt x="4382" y="451"/>
                    </a:lnTo>
                    <a:lnTo>
                      <a:pt x="4409" y="479"/>
                    </a:lnTo>
                    <a:lnTo>
                      <a:pt x="4431" y="511"/>
                    </a:lnTo>
                    <a:lnTo>
                      <a:pt x="4447" y="548"/>
                    </a:lnTo>
                    <a:lnTo>
                      <a:pt x="4455" y="587"/>
                    </a:lnTo>
                    <a:lnTo>
                      <a:pt x="4455" y="609"/>
                    </a:lnTo>
                    <a:lnTo>
                      <a:pt x="4455" y="8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3377" y="2752"/>
                <a:ext cx="35" cy="35"/>
              </a:xfrm>
              <a:custGeom>
                <a:avLst/>
                <a:gdLst>
                  <a:gd name="T0" fmla="*/ 405 w 810"/>
                  <a:gd name="T1" fmla="*/ 0 h 811"/>
                  <a:gd name="T2" fmla="*/ 364 w 810"/>
                  <a:gd name="T3" fmla="*/ 2 h 811"/>
                  <a:gd name="T4" fmla="*/ 285 w 810"/>
                  <a:gd name="T5" fmla="*/ 18 h 811"/>
                  <a:gd name="T6" fmla="*/ 213 w 810"/>
                  <a:gd name="T7" fmla="*/ 49 h 811"/>
                  <a:gd name="T8" fmla="*/ 148 w 810"/>
                  <a:gd name="T9" fmla="*/ 92 h 811"/>
                  <a:gd name="T10" fmla="*/ 92 w 810"/>
                  <a:gd name="T11" fmla="*/ 148 h 811"/>
                  <a:gd name="T12" fmla="*/ 49 w 810"/>
                  <a:gd name="T13" fmla="*/ 213 h 811"/>
                  <a:gd name="T14" fmla="*/ 18 w 810"/>
                  <a:gd name="T15" fmla="*/ 285 h 811"/>
                  <a:gd name="T16" fmla="*/ 2 w 810"/>
                  <a:gd name="T17" fmla="*/ 364 h 811"/>
                  <a:gd name="T18" fmla="*/ 0 w 810"/>
                  <a:gd name="T19" fmla="*/ 406 h 811"/>
                  <a:gd name="T20" fmla="*/ 2 w 810"/>
                  <a:gd name="T21" fmla="*/ 447 h 811"/>
                  <a:gd name="T22" fmla="*/ 18 w 810"/>
                  <a:gd name="T23" fmla="*/ 526 h 811"/>
                  <a:gd name="T24" fmla="*/ 49 w 810"/>
                  <a:gd name="T25" fmla="*/ 599 h 811"/>
                  <a:gd name="T26" fmla="*/ 92 w 810"/>
                  <a:gd name="T27" fmla="*/ 664 h 811"/>
                  <a:gd name="T28" fmla="*/ 148 w 810"/>
                  <a:gd name="T29" fmla="*/ 719 h 811"/>
                  <a:gd name="T30" fmla="*/ 213 w 810"/>
                  <a:gd name="T31" fmla="*/ 764 h 811"/>
                  <a:gd name="T32" fmla="*/ 285 w 810"/>
                  <a:gd name="T33" fmla="*/ 794 h 811"/>
                  <a:gd name="T34" fmla="*/ 364 w 810"/>
                  <a:gd name="T35" fmla="*/ 810 h 811"/>
                  <a:gd name="T36" fmla="*/ 405 w 810"/>
                  <a:gd name="T37" fmla="*/ 811 h 811"/>
                  <a:gd name="T38" fmla="*/ 447 w 810"/>
                  <a:gd name="T39" fmla="*/ 810 h 811"/>
                  <a:gd name="T40" fmla="*/ 526 w 810"/>
                  <a:gd name="T41" fmla="*/ 794 h 811"/>
                  <a:gd name="T42" fmla="*/ 598 w 810"/>
                  <a:gd name="T43" fmla="*/ 764 h 811"/>
                  <a:gd name="T44" fmla="*/ 663 w 810"/>
                  <a:gd name="T45" fmla="*/ 719 h 811"/>
                  <a:gd name="T46" fmla="*/ 718 w 810"/>
                  <a:gd name="T47" fmla="*/ 664 h 811"/>
                  <a:gd name="T48" fmla="*/ 763 w 810"/>
                  <a:gd name="T49" fmla="*/ 599 h 811"/>
                  <a:gd name="T50" fmla="*/ 793 w 810"/>
                  <a:gd name="T51" fmla="*/ 526 h 811"/>
                  <a:gd name="T52" fmla="*/ 809 w 810"/>
                  <a:gd name="T53" fmla="*/ 447 h 811"/>
                  <a:gd name="T54" fmla="*/ 810 w 810"/>
                  <a:gd name="T55" fmla="*/ 406 h 811"/>
                  <a:gd name="T56" fmla="*/ 809 w 810"/>
                  <a:gd name="T57" fmla="*/ 364 h 811"/>
                  <a:gd name="T58" fmla="*/ 793 w 810"/>
                  <a:gd name="T59" fmla="*/ 285 h 811"/>
                  <a:gd name="T60" fmla="*/ 763 w 810"/>
                  <a:gd name="T61" fmla="*/ 213 h 811"/>
                  <a:gd name="T62" fmla="*/ 718 w 810"/>
                  <a:gd name="T63" fmla="*/ 148 h 811"/>
                  <a:gd name="T64" fmla="*/ 663 w 810"/>
                  <a:gd name="T65" fmla="*/ 92 h 811"/>
                  <a:gd name="T66" fmla="*/ 598 w 810"/>
                  <a:gd name="T67" fmla="*/ 49 h 811"/>
                  <a:gd name="T68" fmla="*/ 526 w 810"/>
                  <a:gd name="T69" fmla="*/ 18 h 811"/>
                  <a:gd name="T70" fmla="*/ 447 w 810"/>
                  <a:gd name="T71" fmla="*/ 2 h 811"/>
                  <a:gd name="T72" fmla="*/ 405 w 810"/>
                  <a:gd name="T73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0" h="811">
                    <a:moveTo>
                      <a:pt x="405" y="0"/>
                    </a:moveTo>
                    <a:lnTo>
                      <a:pt x="364" y="2"/>
                    </a:lnTo>
                    <a:lnTo>
                      <a:pt x="285" y="18"/>
                    </a:lnTo>
                    <a:lnTo>
                      <a:pt x="213" y="49"/>
                    </a:lnTo>
                    <a:lnTo>
                      <a:pt x="148" y="92"/>
                    </a:lnTo>
                    <a:lnTo>
                      <a:pt x="92" y="148"/>
                    </a:lnTo>
                    <a:lnTo>
                      <a:pt x="49" y="213"/>
                    </a:lnTo>
                    <a:lnTo>
                      <a:pt x="18" y="285"/>
                    </a:lnTo>
                    <a:lnTo>
                      <a:pt x="2" y="364"/>
                    </a:lnTo>
                    <a:lnTo>
                      <a:pt x="0" y="406"/>
                    </a:lnTo>
                    <a:lnTo>
                      <a:pt x="2" y="447"/>
                    </a:lnTo>
                    <a:lnTo>
                      <a:pt x="18" y="526"/>
                    </a:lnTo>
                    <a:lnTo>
                      <a:pt x="49" y="599"/>
                    </a:lnTo>
                    <a:lnTo>
                      <a:pt x="92" y="664"/>
                    </a:lnTo>
                    <a:lnTo>
                      <a:pt x="148" y="719"/>
                    </a:lnTo>
                    <a:lnTo>
                      <a:pt x="213" y="764"/>
                    </a:lnTo>
                    <a:lnTo>
                      <a:pt x="285" y="794"/>
                    </a:lnTo>
                    <a:lnTo>
                      <a:pt x="364" y="810"/>
                    </a:lnTo>
                    <a:lnTo>
                      <a:pt x="405" y="811"/>
                    </a:lnTo>
                    <a:lnTo>
                      <a:pt x="447" y="810"/>
                    </a:lnTo>
                    <a:lnTo>
                      <a:pt x="526" y="794"/>
                    </a:lnTo>
                    <a:lnTo>
                      <a:pt x="598" y="764"/>
                    </a:lnTo>
                    <a:lnTo>
                      <a:pt x="663" y="719"/>
                    </a:lnTo>
                    <a:lnTo>
                      <a:pt x="718" y="664"/>
                    </a:lnTo>
                    <a:lnTo>
                      <a:pt x="763" y="599"/>
                    </a:lnTo>
                    <a:lnTo>
                      <a:pt x="793" y="526"/>
                    </a:lnTo>
                    <a:lnTo>
                      <a:pt x="809" y="447"/>
                    </a:lnTo>
                    <a:lnTo>
                      <a:pt x="810" y="406"/>
                    </a:lnTo>
                    <a:lnTo>
                      <a:pt x="809" y="364"/>
                    </a:lnTo>
                    <a:lnTo>
                      <a:pt x="793" y="285"/>
                    </a:lnTo>
                    <a:lnTo>
                      <a:pt x="763" y="213"/>
                    </a:lnTo>
                    <a:lnTo>
                      <a:pt x="718" y="148"/>
                    </a:lnTo>
                    <a:lnTo>
                      <a:pt x="663" y="92"/>
                    </a:lnTo>
                    <a:lnTo>
                      <a:pt x="598" y="49"/>
                    </a:lnTo>
                    <a:lnTo>
                      <a:pt x="526" y="18"/>
                    </a:lnTo>
                    <a:lnTo>
                      <a:pt x="447" y="2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3430" y="2752"/>
                <a:ext cx="35" cy="35"/>
              </a:xfrm>
              <a:custGeom>
                <a:avLst/>
                <a:gdLst>
                  <a:gd name="T0" fmla="*/ 405 w 810"/>
                  <a:gd name="T1" fmla="*/ 0 h 811"/>
                  <a:gd name="T2" fmla="*/ 364 w 810"/>
                  <a:gd name="T3" fmla="*/ 2 h 811"/>
                  <a:gd name="T4" fmla="*/ 285 w 810"/>
                  <a:gd name="T5" fmla="*/ 18 h 811"/>
                  <a:gd name="T6" fmla="*/ 213 w 810"/>
                  <a:gd name="T7" fmla="*/ 49 h 811"/>
                  <a:gd name="T8" fmla="*/ 148 w 810"/>
                  <a:gd name="T9" fmla="*/ 92 h 811"/>
                  <a:gd name="T10" fmla="*/ 92 w 810"/>
                  <a:gd name="T11" fmla="*/ 148 h 811"/>
                  <a:gd name="T12" fmla="*/ 49 w 810"/>
                  <a:gd name="T13" fmla="*/ 213 h 811"/>
                  <a:gd name="T14" fmla="*/ 18 w 810"/>
                  <a:gd name="T15" fmla="*/ 285 h 811"/>
                  <a:gd name="T16" fmla="*/ 2 w 810"/>
                  <a:gd name="T17" fmla="*/ 364 h 811"/>
                  <a:gd name="T18" fmla="*/ 0 w 810"/>
                  <a:gd name="T19" fmla="*/ 406 h 811"/>
                  <a:gd name="T20" fmla="*/ 2 w 810"/>
                  <a:gd name="T21" fmla="*/ 447 h 811"/>
                  <a:gd name="T22" fmla="*/ 18 w 810"/>
                  <a:gd name="T23" fmla="*/ 526 h 811"/>
                  <a:gd name="T24" fmla="*/ 49 w 810"/>
                  <a:gd name="T25" fmla="*/ 599 h 811"/>
                  <a:gd name="T26" fmla="*/ 92 w 810"/>
                  <a:gd name="T27" fmla="*/ 664 h 811"/>
                  <a:gd name="T28" fmla="*/ 148 w 810"/>
                  <a:gd name="T29" fmla="*/ 719 h 811"/>
                  <a:gd name="T30" fmla="*/ 213 w 810"/>
                  <a:gd name="T31" fmla="*/ 764 h 811"/>
                  <a:gd name="T32" fmla="*/ 285 w 810"/>
                  <a:gd name="T33" fmla="*/ 794 h 811"/>
                  <a:gd name="T34" fmla="*/ 364 w 810"/>
                  <a:gd name="T35" fmla="*/ 810 h 811"/>
                  <a:gd name="T36" fmla="*/ 405 w 810"/>
                  <a:gd name="T37" fmla="*/ 811 h 811"/>
                  <a:gd name="T38" fmla="*/ 447 w 810"/>
                  <a:gd name="T39" fmla="*/ 810 h 811"/>
                  <a:gd name="T40" fmla="*/ 526 w 810"/>
                  <a:gd name="T41" fmla="*/ 794 h 811"/>
                  <a:gd name="T42" fmla="*/ 598 w 810"/>
                  <a:gd name="T43" fmla="*/ 764 h 811"/>
                  <a:gd name="T44" fmla="*/ 663 w 810"/>
                  <a:gd name="T45" fmla="*/ 719 h 811"/>
                  <a:gd name="T46" fmla="*/ 718 w 810"/>
                  <a:gd name="T47" fmla="*/ 664 h 811"/>
                  <a:gd name="T48" fmla="*/ 762 w 810"/>
                  <a:gd name="T49" fmla="*/ 599 h 811"/>
                  <a:gd name="T50" fmla="*/ 793 w 810"/>
                  <a:gd name="T51" fmla="*/ 526 h 811"/>
                  <a:gd name="T52" fmla="*/ 809 w 810"/>
                  <a:gd name="T53" fmla="*/ 447 h 811"/>
                  <a:gd name="T54" fmla="*/ 810 w 810"/>
                  <a:gd name="T55" fmla="*/ 406 h 811"/>
                  <a:gd name="T56" fmla="*/ 809 w 810"/>
                  <a:gd name="T57" fmla="*/ 364 h 811"/>
                  <a:gd name="T58" fmla="*/ 793 w 810"/>
                  <a:gd name="T59" fmla="*/ 285 h 811"/>
                  <a:gd name="T60" fmla="*/ 762 w 810"/>
                  <a:gd name="T61" fmla="*/ 213 h 811"/>
                  <a:gd name="T62" fmla="*/ 718 w 810"/>
                  <a:gd name="T63" fmla="*/ 148 h 811"/>
                  <a:gd name="T64" fmla="*/ 663 w 810"/>
                  <a:gd name="T65" fmla="*/ 92 h 811"/>
                  <a:gd name="T66" fmla="*/ 598 w 810"/>
                  <a:gd name="T67" fmla="*/ 49 h 811"/>
                  <a:gd name="T68" fmla="*/ 526 w 810"/>
                  <a:gd name="T69" fmla="*/ 18 h 811"/>
                  <a:gd name="T70" fmla="*/ 447 w 810"/>
                  <a:gd name="T71" fmla="*/ 2 h 811"/>
                  <a:gd name="T72" fmla="*/ 405 w 810"/>
                  <a:gd name="T73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0" h="811">
                    <a:moveTo>
                      <a:pt x="405" y="0"/>
                    </a:moveTo>
                    <a:lnTo>
                      <a:pt x="364" y="2"/>
                    </a:lnTo>
                    <a:lnTo>
                      <a:pt x="285" y="18"/>
                    </a:lnTo>
                    <a:lnTo>
                      <a:pt x="213" y="49"/>
                    </a:lnTo>
                    <a:lnTo>
                      <a:pt x="148" y="92"/>
                    </a:lnTo>
                    <a:lnTo>
                      <a:pt x="92" y="148"/>
                    </a:lnTo>
                    <a:lnTo>
                      <a:pt x="49" y="213"/>
                    </a:lnTo>
                    <a:lnTo>
                      <a:pt x="18" y="285"/>
                    </a:lnTo>
                    <a:lnTo>
                      <a:pt x="2" y="364"/>
                    </a:lnTo>
                    <a:lnTo>
                      <a:pt x="0" y="406"/>
                    </a:lnTo>
                    <a:lnTo>
                      <a:pt x="2" y="447"/>
                    </a:lnTo>
                    <a:lnTo>
                      <a:pt x="18" y="526"/>
                    </a:lnTo>
                    <a:lnTo>
                      <a:pt x="49" y="599"/>
                    </a:lnTo>
                    <a:lnTo>
                      <a:pt x="92" y="664"/>
                    </a:lnTo>
                    <a:lnTo>
                      <a:pt x="148" y="719"/>
                    </a:lnTo>
                    <a:lnTo>
                      <a:pt x="213" y="764"/>
                    </a:lnTo>
                    <a:lnTo>
                      <a:pt x="285" y="794"/>
                    </a:lnTo>
                    <a:lnTo>
                      <a:pt x="364" y="810"/>
                    </a:lnTo>
                    <a:lnTo>
                      <a:pt x="405" y="811"/>
                    </a:lnTo>
                    <a:lnTo>
                      <a:pt x="447" y="810"/>
                    </a:lnTo>
                    <a:lnTo>
                      <a:pt x="526" y="794"/>
                    </a:lnTo>
                    <a:lnTo>
                      <a:pt x="598" y="764"/>
                    </a:lnTo>
                    <a:lnTo>
                      <a:pt x="663" y="719"/>
                    </a:lnTo>
                    <a:lnTo>
                      <a:pt x="718" y="664"/>
                    </a:lnTo>
                    <a:lnTo>
                      <a:pt x="762" y="599"/>
                    </a:lnTo>
                    <a:lnTo>
                      <a:pt x="793" y="526"/>
                    </a:lnTo>
                    <a:lnTo>
                      <a:pt x="809" y="447"/>
                    </a:lnTo>
                    <a:lnTo>
                      <a:pt x="810" y="406"/>
                    </a:lnTo>
                    <a:lnTo>
                      <a:pt x="809" y="364"/>
                    </a:lnTo>
                    <a:lnTo>
                      <a:pt x="793" y="285"/>
                    </a:lnTo>
                    <a:lnTo>
                      <a:pt x="762" y="213"/>
                    </a:lnTo>
                    <a:lnTo>
                      <a:pt x="718" y="148"/>
                    </a:lnTo>
                    <a:lnTo>
                      <a:pt x="663" y="92"/>
                    </a:lnTo>
                    <a:lnTo>
                      <a:pt x="598" y="49"/>
                    </a:lnTo>
                    <a:lnTo>
                      <a:pt x="526" y="18"/>
                    </a:lnTo>
                    <a:lnTo>
                      <a:pt x="447" y="2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2" y="2752"/>
                <a:ext cx="36" cy="35"/>
              </a:xfrm>
              <a:custGeom>
                <a:avLst/>
                <a:gdLst>
                  <a:gd name="T0" fmla="*/ 405 w 810"/>
                  <a:gd name="T1" fmla="*/ 0 h 811"/>
                  <a:gd name="T2" fmla="*/ 364 w 810"/>
                  <a:gd name="T3" fmla="*/ 2 h 811"/>
                  <a:gd name="T4" fmla="*/ 285 w 810"/>
                  <a:gd name="T5" fmla="*/ 18 h 811"/>
                  <a:gd name="T6" fmla="*/ 213 w 810"/>
                  <a:gd name="T7" fmla="*/ 49 h 811"/>
                  <a:gd name="T8" fmla="*/ 148 w 810"/>
                  <a:gd name="T9" fmla="*/ 92 h 811"/>
                  <a:gd name="T10" fmla="*/ 92 w 810"/>
                  <a:gd name="T11" fmla="*/ 148 h 811"/>
                  <a:gd name="T12" fmla="*/ 49 w 810"/>
                  <a:gd name="T13" fmla="*/ 213 h 811"/>
                  <a:gd name="T14" fmla="*/ 18 w 810"/>
                  <a:gd name="T15" fmla="*/ 285 h 811"/>
                  <a:gd name="T16" fmla="*/ 2 w 810"/>
                  <a:gd name="T17" fmla="*/ 364 h 811"/>
                  <a:gd name="T18" fmla="*/ 0 w 810"/>
                  <a:gd name="T19" fmla="*/ 406 h 811"/>
                  <a:gd name="T20" fmla="*/ 2 w 810"/>
                  <a:gd name="T21" fmla="*/ 447 h 811"/>
                  <a:gd name="T22" fmla="*/ 18 w 810"/>
                  <a:gd name="T23" fmla="*/ 526 h 811"/>
                  <a:gd name="T24" fmla="*/ 49 w 810"/>
                  <a:gd name="T25" fmla="*/ 599 h 811"/>
                  <a:gd name="T26" fmla="*/ 92 w 810"/>
                  <a:gd name="T27" fmla="*/ 664 h 811"/>
                  <a:gd name="T28" fmla="*/ 148 w 810"/>
                  <a:gd name="T29" fmla="*/ 719 h 811"/>
                  <a:gd name="T30" fmla="*/ 213 w 810"/>
                  <a:gd name="T31" fmla="*/ 764 h 811"/>
                  <a:gd name="T32" fmla="*/ 285 w 810"/>
                  <a:gd name="T33" fmla="*/ 794 h 811"/>
                  <a:gd name="T34" fmla="*/ 364 w 810"/>
                  <a:gd name="T35" fmla="*/ 810 h 811"/>
                  <a:gd name="T36" fmla="*/ 405 w 810"/>
                  <a:gd name="T37" fmla="*/ 811 h 811"/>
                  <a:gd name="T38" fmla="*/ 447 w 810"/>
                  <a:gd name="T39" fmla="*/ 810 h 811"/>
                  <a:gd name="T40" fmla="*/ 525 w 810"/>
                  <a:gd name="T41" fmla="*/ 794 h 811"/>
                  <a:gd name="T42" fmla="*/ 598 w 810"/>
                  <a:gd name="T43" fmla="*/ 764 h 811"/>
                  <a:gd name="T44" fmla="*/ 663 w 810"/>
                  <a:gd name="T45" fmla="*/ 719 h 811"/>
                  <a:gd name="T46" fmla="*/ 718 w 810"/>
                  <a:gd name="T47" fmla="*/ 664 h 811"/>
                  <a:gd name="T48" fmla="*/ 762 w 810"/>
                  <a:gd name="T49" fmla="*/ 599 h 811"/>
                  <a:gd name="T50" fmla="*/ 793 w 810"/>
                  <a:gd name="T51" fmla="*/ 526 h 811"/>
                  <a:gd name="T52" fmla="*/ 809 w 810"/>
                  <a:gd name="T53" fmla="*/ 447 h 811"/>
                  <a:gd name="T54" fmla="*/ 810 w 810"/>
                  <a:gd name="T55" fmla="*/ 406 h 811"/>
                  <a:gd name="T56" fmla="*/ 809 w 810"/>
                  <a:gd name="T57" fmla="*/ 364 h 811"/>
                  <a:gd name="T58" fmla="*/ 793 w 810"/>
                  <a:gd name="T59" fmla="*/ 285 h 811"/>
                  <a:gd name="T60" fmla="*/ 762 w 810"/>
                  <a:gd name="T61" fmla="*/ 213 h 811"/>
                  <a:gd name="T62" fmla="*/ 718 w 810"/>
                  <a:gd name="T63" fmla="*/ 148 h 811"/>
                  <a:gd name="T64" fmla="*/ 663 w 810"/>
                  <a:gd name="T65" fmla="*/ 92 h 811"/>
                  <a:gd name="T66" fmla="*/ 598 w 810"/>
                  <a:gd name="T67" fmla="*/ 49 h 811"/>
                  <a:gd name="T68" fmla="*/ 525 w 810"/>
                  <a:gd name="T69" fmla="*/ 18 h 811"/>
                  <a:gd name="T70" fmla="*/ 447 w 810"/>
                  <a:gd name="T71" fmla="*/ 2 h 811"/>
                  <a:gd name="T72" fmla="*/ 405 w 810"/>
                  <a:gd name="T73" fmla="*/ 0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0" h="811">
                    <a:moveTo>
                      <a:pt x="405" y="0"/>
                    </a:moveTo>
                    <a:lnTo>
                      <a:pt x="364" y="2"/>
                    </a:lnTo>
                    <a:lnTo>
                      <a:pt x="285" y="18"/>
                    </a:lnTo>
                    <a:lnTo>
                      <a:pt x="213" y="49"/>
                    </a:lnTo>
                    <a:lnTo>
                      <a:pt x="148" y="92"/>
                    </a:lnTo>
                    <a:lnTo>
                      <a:pt x="92" y="148"/>
                    </a:lnTo>
                    <a:lnTo>
                      <a:pt x="49" y="213"/>
                    </a:lnTo>
                    <a:lnTo>
                      <a:pt x="18" y="285"/>
                    </a:lnTo>
                    <a:lnTo>
                      <a:pt x="2" y="364"/>
                    </a:lnTo>
                    <a:lnTo>
                      <a:pt x="0" y="406"/>
                    </a:lnTo>
                    <a:lnTo>
                      <a:pt x="2" y="447"/>
                    </a:lnTo>
                    <a:lnTo>
                      <a:pt x="18" y="526"/>
                    </a:lnTo>
                    <a:lnTo>
                      <a:pt x="49" y="599"/>
                    </a:lnTo>
                    <a:lnTo>
                      <a:pt x="92" y="664"/>
                    </a:lnTo>
                    <a:lnTo>
                      <a:pt x="148" y="719"/>
                    </a:lnTo>
                    <a:lnTo>
                      <a:pt x="213" y="764"/>
                    </a:lnTo>
                    <a:lnTo>
                      <a:pt x="285" y="794"/>
                    </a:lnTo>
                    <a:lnTo>
                      <a:pt x="364" y="810"/>
                    </a:lnTo>
                    <a:lnTo>
                      <a:pt x="405" y="811"/>
                    </a:lnTo>
                    <a:lnTo>
                      <a:pt x="447" y="810"/>
                    </a:lnTo>
                    <a:lnTo>
                      <a:pt x="525" y="794"/>
                    </a:lnTo>
                    <a:lnTo>
                      <a:pt x="598" y="764"/>
                    </a:lnTo>
                    <a:lnTo>
                      <a:pt x="663" y="719"/>
                    </a:lnTo>
                    <a:lnTo>
                      <a:pt x="718" y="664"/>
                    </a:lnTo>
                    <a:lnTo>
                      <a:pt x="762" y="599"/>
                    </a:lnTo>
                    <a:lnTo>
                      <a:pt x="793" y="526"/>
                    </a:lnTo>
                    <a:lnTo>
                      <a:pt x="809" y="447"/>
                    </a:lnTo>
                    <a:lnTo>
                      <a:pt x="810" y="406"/>
                    </a:lnTo>
                    <a:lnTo>
                      <a:pt x="809" y="364"/>
                    </a:lnTo>
                    <a:lnTo>
                      <a:pt x="793" y="285"/>
                    </a:lnTo>
                    <a:lnTo>
                      <a:pt x="762" y="213"/>
                    </a:lnTo>
                    <a:lnTo>
                      <a:pt x="718" y="148"/>
                    </a:lnTo>
                    <a:lnTo>
                      <a:pt x="663" y="92"/>
                    </a:lnTo>
                    <a:lnTo>
                      <a:pt x="598" y="49"/>
                    </a:lnTo>
                    <a:lnTo>
                      <a:pt x="525" y="18"/>
                    </a:lnTo>
                    <a:lnTo>
                      <a:pt x="447" y="2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3073550" y="3758431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분리배출 현황파악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1619" y="3417199"/>
            <a:ext cx="1486304" cy="1096149"/>
            <a:chOff x="4599677" y="2939281"/>
            <a:chExt cx="1486304" cy="1096149"/>
          </a:xfrm>
        </p:grpSpPr>
        <p:grpSp>
          <p:nvGrpSpPr>
            <p:cNvPr id="57" name="Group 15"/>
            <p:cNvGrpSpPr>
              <a:grpSpLocks noChangeAspect="1"/>
            </p:cNvGrpSpPr>
            <p:nvPr/>
          </p:nvGrpSpPr>
          <p:grpSpPr bwMode="auto">
            <a:xfrm>
              <a:off x="5107483" y="2939281"/>
              <a:ext cx="479425" cy="422275"/>
              <a:chOff x="3228" y="1880"/>
              <a:chExt cx="302" cy="266"/>
            </a:xfrm>
          </p:grpSpPr>
          <p:sp>
            <p:nvSpPr>
              <p:cNvPr id="58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228" y="1880"/>
                <a:ext cx="302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9" name="Freeform 16"/>
              <p:cNvSpPr>
                <a:spLocks noEditPoints="1"/>
              </p:cNvSpPr>
              <p:nvPr/>
            </p:nvSpPr>
            <p:spPr bwMode="auto">
              <a:xfrm>
                <a:off x="3228" y="1881"/>
                <a:ext cx="302" cy="265"/>
              </a:xfrm>
              <a:custGeom>
                <a:avLst/>
                <a:gdLst>
                  <a:gd name="T0" fmla="*/ 4697 w 6941"/>
                  <a:gd name="T1" fmla="*/ 800 h 6088"/>
                  <a:gd name="T2" fmla="*/ 2282 w 6941"/>
                  <a:gd name="T3" fmla="*/ 6 h 6088"/>
                  <a:gd name="T4" fmla="*/ 2211 w 6941"/>
                  <a:gd name="T5" fmla="*/ 2 h 6088"/>
                  <a:gd name="T6" fmla="*/ 2161 w 6941"/>
                  <a:gd name="T7" fmla="*/ 15 h 6088"/>
                  <a:gd name="T8" fmla="*/ 100 w 6941"/>
                  <a:gd name="T9" fmla="*/ 840 h 6088"/>
                  <a:gd name="T10" fmla="*/ 19 w 6941"/>
                  <a:gd name="T11" fmla="*/ 927 h 6088"/>
                  <a:gd name="T12" fmla="*/ 0 w 6941"/>
                  <a:gd name="T13" fmla="*/ 1016 h 6088"/>
                  <a:gd name="T14" fmla="*/ 1 w 6941"/>
                  <a:gd name="T15" fmla="*/ 5910 h 6088"/>
                  <a:gd name="T16" fmla="*/ 38 w 6941"/>
                  <a:gd name="T17" fmla="*/ 6003 h 6088"/>
                  <a:gd name="T18" fmla="*/ 110 w 6941"/>
                  <a:gd name="T19" fmla="*/ 6065 h 6088"/>
                  <a:gd name="T20" fmla="*/ 203 w 6941"/>
                  <a:gd name="T21" fmla="*/ 6088 h 6088"/>
                  <a:gd name="T22" fmla="*/ 279 w 6941"/>
                  <a:gd name="T23" fmla="*/ 6073 h 6088"/>
                  <a:gd name="T24" fmla="*/ 4639 w 6941"/>
                  <a:gd name="T25" fmla="*/ 6077 h 6088"/>
                  <a:gd name="T26" fmla="*/ 4657 w 6941"/>
                  <a:gd name="T27" fmla="*/ 6082 h 6088"/>
                  <a:gd name="T28" fmla="*/ 4715 w 6941"/>
                  <a:gd name="T29" fmla="*/ 6087 h 6088"/>
                  <a:gd name="T30" fmla="*/ 4780 w 6941"/>
                  <a:gd name="T31" fmla="*/ 6072 h 6088"/>
                  <a:gd name="T32" fmla="*/ 6841 w 6941"/>
                  <a:gd name="T33" fmla="*/ 5248 h 6088"/>
                  <a:gd name="T34" fmla="*/ 6922 w 6941"/>
                  <a:gd name="T35" fmla="*/ 5161 h 6088"/>
                  <a:gd name="T36" fmla="*/ 6941 w 6941"/>
                  <a:gd name="T37" fmla="*/ 5073 h 6088"/>
                  <a:gd name="T38" fmla="*/ 6940 w 6941"/>
                  <a:gd name="T39" fmla="*/ 178 h 6088"/>
                  <a:gd name="T40" fmla="*/ 6903 w 6941"/>
                  <a:gd name="T41" fmla="*/ 85 h 6088"/>
                  <a:gd name="T42" fmla="*/ 6831 w 6941"/>
                  <a:gd name="T43" fmla="*/ 24 h 6088"/>
                  <a:gd name="T44" fmla="*/ 6738 w 6941"/>
                  <a:gd name="T45" fmla="*/ 0 h 6088"/>
                  <a:gd name="T46" fmla="*/ 6661 w 6941"/>
                  <a:gd name="T47" fmla="*/ 15 h 6088"/>
                  <a:gd name="T48" fmla="*/ 407 w 6941"/>
                  <a:gd name="T49" fmla="*/ 5585 h 6088"/>
                  <a:gd name="T50" fmla="*/ 2033 w 6941"/>
                  <a:gd name="T51" fmla="*/ 503 h 6088"/>
                  <a:gd name="T52" fmla="*/ 4501 w 6941"/>
                  <a:gd name="T53" fmla="*/ 3392 h 6088"/>
                  <a:gd name="T54" fmla="*/ 4494 w 6941"/>
                  <a:gd name="T55" fmla="*/ 3391 h 6088"/>
                  <a:gd name="T56" fmla="*/ 4370 w 6941"/>
                  <a:gd name="T57" fmla="*/ 3375 h 6088"/>
                  <a:gd name="T58" fmla="*/ 4211 w 6941"/>
                  <a:gd name="T59" fmla="*/ 3329 h 6088"/>
                  <a:gd name="T60" fmla="*/ 4154 w 6941"/>
                  <a:gd name="T61" fmla="*/ 3307 h 6088"/>
                  <a:gd name="T62" fmla="*/ 4075 w 6941"/>
                  <a:gd name="T63" fmla="*/ 3299 h 6088"/>
                  <a:gd name="T64" fmla="*/ 4000 w 6941"/>
                  <a:gd name="T65" fmla="*/ 3320 h 6088"/>
                  <a:gd name="T66" fmla="*/ 3939 w 6941"/>
                  <a:gd name="T67" fmla="*/ 3370 h 6088"/>
                  <a:gd name="T68" fmla="*/ 3907 w 6941"/>
                  <a:gd name="T69" fmla="*/ 3421 h 6088"/>
                  <a:gd name="T70" fmla="*/ 3891 w 6941"/>
                  <a:gd name="T71" fmla="*/ 3480 h 6088"/>
                  <a:gd name="T72" fmla="*/ 3899 w 6941"/>
                  <a:gd name="T73" fmla="*/ 3558 h 6088"/>
                  <a:gd name="T74" fmla="*/ 3935 w 6941"/>
                  <a:gd name="T75" fmla="*/ 3627 h 6088"/>
                  <a:gd name="T76" fmla="*/ 3996 w 6941"/>
                  <a:gd name="T77" fmla="*/ 3679 h 6088"/>
                  <a:gd name="T78" fmla="*/ 4090 w 6941"/>
                  <a:gd name="T79" fmla="*/ 3718 h 6088"/>
                  <a:gd name="T80" fmla="*/ 4372 w 6941"/>
                  <a:gd name="T81" fmla="*/ 3786 h 6088"/>
                  <a:gd name="T82" fmla="*/ 4501 w 6941"/>
                  <a:gd name="T83" fmla="*/ 3795 h 6088"/>
                  <a:gd name="T84" fmla="*/ 2440 w 6941"/>
                  <a:gd name="T85" fmla="*/ 4926 h 6088"/>
                  <a:gd name="T86" fmla="*/ 2483 w 6941"/>
                  <a:gd name="T87" fmla="*/ 2430 h 6088"/>
                  <a:gd name="T88" fmla="*/ 2608 w 6941"/>
                  <a:gd name="T89" fmla="*/ 2446 h 6088"/>
                  <a:gd name="T90" fmla="*/ 2669 w 6941"/>
                  <a:gd name="T91" fmla="*/ 2449 h 6088"/>
                  <a:gd name="T92" fmla="*/ 2743 w 6941"/>
                  <a:gd name="T93" fmla="*/ 2425 h 6088"/>
                  <a:gd name="T94" fmla="*/ 2803 w 6941"/>
                  <a:gd name="T95" fmla="*/ 2376 h 6088"/>
                  <a:gd name="T96" fmla="*/ 2841 w 6941"/>
                  <a:gd name="T97" fmla="*/ 2306 h 6088"/>
                  <a:gd name="T98" fmla="*/ 2849 w 6941"/>
                  <a:gd name="T99" fmla="*/ 2264 h 6088"/>
                  <a:gd name="T100" fmla="*/ 2840 w 6941"/>
                  <a:gd name="T101" fmla="*/ 2185 h 6088"/>
                  <a:gd name="T102" fmla="*/ 2802 w 6941"/>
                  <a:gd name="T103" fmla="*/ 2117 h 6088"/>
                  <a:gd name="T104" fmla="*/ 2742 w 6941"/>
                  <a:gd name="T105" fmla="*/ 2067 h 6088"/>
                  <a:gd name="T106" fmla="*/ 2684 w 6941"/>
                  <a:gd name="T107" fmla="*/ 2047 h 6088"/>
                  <a:gd name="T108" fmla="*/ 2501 w 6941"/>
                  <a:gd name="T109" fmla="*/ 2025 h 6088"/>
                  <a:gd name="T110" fmla="*/ 2440 w 6941"/>
                  <a:gd name="T111" fmla="*/ 485 h 6088"/>
                  <a:gd name="T112" fmla="*/ 4501 w 6941"/>
                  <a:gd name="T113" fmla="*/ 3392 h 6088"/>
                  <a:gd name="T114" fmla="*/ 4908 w 6941"/>
                  <a:gd name="T115" fmla="*/ 5585 h 6088"/>
                  <a:gd name="T116" fmla="*/ 6534 w 6941"/>
                  <a:gd name="T117" fmla="*/ 503 h 6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941" h="6088">
                    <a:moveTo>
                      <a:pt x="6661" y="15"/>
                    </a:moveTo>
                    <a:lnTo>
                      <a:pt x="4697" y="800"/>
                    </a:lnTo>
                    <a:lnTo>
                      <a:pt x="2301" y="11"/>
                    </a:lnTo>
                    <a:lnTo>
                      <a:pt x="2282" y="6"/>
                    </a:lnTo>
                    <a:lnTo>
                      <a:pt x="2247" y="1"/>
                    </a:lnTo>
                    <a:lnTo>
                      <a:pt x="2211" y="2"/>
                    </a:lnTo>
                    <a:lnTo>
                      <a:pt x="2177" y="10"/>
                    </a:lnTo>
                    <a:lnTo>
                      <a:pt x="2161" y="15"/>
                    </a:lnTo>
                    <a:lnTo>
                      <a:pt x="128" y="827"/>
                    </a:lnTo>
                    <a:lnTo>
                      <a:pt x="100" y="840"/>
                    </a:lnTo>
                    <a:lnTo>
                      <a:pt x="53" y="878"/>
                    </a:lnTo>
                    <a:lnTo>
                      <a:pt x="19" y="927"/>
                    </a:lnTo>
                    <a:lnTo>
                      <a:pt x="2" y="985"/>
                    </a:lnTo>
                    <a:lnTo>
                      <a:pt x="0" y="1016"/>
                    </a:lnTo>
                    <a:lnTo>
                      <a:pt x="0" y="5884"/>
                    </a:lnTo>
                    <a:lnTo>
                      <a:pt x="1" y="5910"/>
                    </a:lnTo>
                    <a:lnTo>
                      <a:pt x="14" y="5960"/>
                    </a:lnTo>
                    <a:lnTo>
                      <a:pt x="38" y="6003"/>
                    </a:lnTo>
                    <a:lnTo>
                      <a:pt x="70" y="6038"/>
                    </a:lnTo>
                    <a:lnTo>
                      <a:pt x="110" y="6065"/>
                    </a:lnTo>
                    <a:lnTo>
                      <a:pt x="156" y="6082"/>
                    </a:lnTo>
                    <a:lnTo>
                      <a:pt x="203" y="6088"/>
                    </a:lnTo>
                    <a:lnTo>
                      <a:pt x="254" y="6081"/>
                    </a:lnTo>
                    <a:lnTo>
                      <a:pt x="279" y="6073"/>
                    </a:lnTo>
                    <a:lnTo>
                      <a:pt x="2244" y="5289"/>
                    </a:lnTo>
                    <a:lnTo>
                      <a:pt x="4639" y="6077"/>
                    </a:lnTo>
                    <a:lnTo>
                      <a:pt x="4650" y="6080"/>
                    </a:lnTo>
                    <a:lnTo>
                      <a:pt x="4657" y="6082"/>
                    </a:lnTo>
                    <a:lnTo>
                      <a:pt x="4672" y="6084"/>
                    </a:lnTo>
                    <a:lnTo>
                      <a:pt x="4715" y="6087"/>
                    </a:lnTo>
                    <a:lnTo>
                      <a:pt x="4756" y="6081"/>
                    </a:lnTo>
                    <a:lnTo>
                      <a:pt x="4780" y="6072"/>
                    </a:lnTo>
                    <a:lnTo>
                      <a:pt x="6813" y="5261"/>
                    </a:lnTo>
                    <a:lnTo>
                      <a:pt x="6841" y="5248"/>
                    </a:lnTo>
                    <a:lnTo>
                      <a:pt x="6888" y="5211"/>
                    </a:lnTo>
                    <a:lnTo>
                      <a:pt x="6922" y="5161"/>
                    </a:lnTo>
                    <a:lnTo>
                      <a:pt x="6939" y="5103"/>
                    </a:lnTo>
                    <a:lnTo>
                      <a:pt x="6941" y="5073"/>
                    </a:lnTo>
                    <a:lnTo>
                      <a:pt x="6941" y="204"/>
                    </a:lnTo>
                    <a:lnTo>
                      <a:pt x="6940" y="178"/>
                    </a:lnTo>
                    <a:lnTo>
                      <a:pt x="6927" y="129"/>
                    </a:lnTo>
                    <a:lnTo>
                      <a:pt x="6903" y="85"/>
                    </a:lnTo>
                    <a:lnTo>
                      <a:pt x="6871" y="51"/>
                    </a:lnTo>
                    <a:lnTo>
                      <a:pt x="6831" y="24"/>
                    </a:lnTo>
                    <a:lnTo>
                      <a:pt x="6785" y="6"/>
                    </a:lnTo>
                    <a:lnTo>
                      <a:pt x="6738" y="0"/>
                    </a:lnTo>
                    <a:lnTo>
                      <a:pt x="6687" y="7"/>
                    </a:lnTo>
                    <a:lnTo>
                      <a:pt x="6661" y="15"/>
                    </a:lnTo>
                    <a:close/>
                    <a:moveTo>
                      <a:pt x="2033" y="4936"/>
                    </a:moveTo>
                    <a:lnTo>
                      <a:pt x="407" y="5585"/>
                    </a:lnTo>
                    <a:lnTo>
                      <a:pt x="407" y="1152"/>
                    </a:lnTo>
                    <a:lnTo>
                      <a:pt x="2033" y="503"/>
                    </a:lnTo>
                    <a:lnTo>
                      <a:pt x="2033" y="4936"/>
                    </a:lnTo>
                    <a:close/>
                    <a:moveTo>
                      <a:pt x="4501" y="3392"/>
                    </a:moveTo>
                    <a:lnTo>
                      <a:pt x="4497" y="3392"/>
                    </a:lnTo>
                    <a:lnTo>
                      <a:pt x="4494" y="3391"/>
                    </a:lnTo>
                    <a:lnTo>
                      <a:pt x="4452" y="3387"/>
                    </a:lnTo>
                    <a:lnTo>
                      <a:pt x="4370" y="3375"/>
                    </a:lnTo>
                    <a:lnTo>
                      <a:pt x="4289" y="3355"/>
                    </a:lnTo>
                    <a:lnTo>
                      <a:pt x="4211" y="3329"/>
                    </a:lnTo>
                    <a:lnTo>
                      <a:pt x="4173" y="3314"/>
                    </a:lnTo>
                    <a:lnTo>
                      <a:pt x="4154" y="3307"/>
                    </a:lnTo>
                    <a:lnTo>
                      <a:pt x="4115" y="3299"/>
                    </a:lnTo>
                    <a:lnTo>
                      <a:pt x="4075" y="3299"/>
                    </a:lnTo>
                    <a:lnTo>
                      <a:pt x="4036" y="3306"/>
                    </a:lnTo>
                    <a:lnTo>
                      <a:pt x="4000" y="3320"/>
                    </a:lnTo>
                    <a:lnTo>
                      <a:pt x="3967" y="3341"/>
                    </a:lnTo>
                    <a:lnTo>
                      <a:pt x="3939" y="3370"/>
                    </a:lnTo>
                    <a:lnTo>
                      <a:pt x="3915" y="3402"/>
                    </a:lnTo>
                    <a:lnTo>
                      <a:pt x="3907" y="3421"/>
                    </a:lnTo>
                    <a:lnTo>
                      <a:pt x="3899" y="3441"/>
                    </a:lnTo>
                    <a:lnTo>
                      <a:pt x="3891" y="3480"/>
                    </a:lnTo>
                    <a:lnTo>
                      <a:pt x="3891" y="3520"/>
                    </a:lnTo>
                    <a:lnTo>
                      <a:pt x="3899" y="3558"/>
                    </a:lnTo>
                    <a:lnTo>
                      <a:pt x="3913" y="3595"/>
                    </a:lnTo>
                    <a:lnTo>
                      <a:pt x="3935" y="3627"/>
                    </a:lnTo>
                    <a:lnTo>
                      <a:pt x="3962" y="3656"/>
                    </a:lnTo>
                    <a:lnTo>
                      <a:pt x="3996" y="3679"/>
                    </a:lnTo>
                    <a:lnTo>
                      <a:pt x="4015" y="3687"/>
                    </a:lnTo>
                    <a:lnTo>
                      <a:pt x="4090" y="3718"/>
                    </a:lnTo>
                    <a:lnTo>
                      <a:pt x="4240" y="3761"/>
                    </a:lnTo>
                    <a:lnTo>
                      <a:pt x="4372" y="3786"/>
                    </a:lnTo>
                    <a:lnTo>
                      <a:pt x="4471" y="3797"/>
                    </a:lnTo>
                    <a:lnTo>
                      <a:pt x="4501" y="3795"/>
                    </a:lnTo>
                    <a:lnTo>
                      <a:pt x="4501" y="5604"/>
                    </a:lnTo>
                    <a:lnTo>
                      <a:pt x="2440" y="4926"/>
                    </a:lnTo>
                    <a:lnTo>
                      <a:pt x="2440" y="2428"/>
                    </a:lnTo>
                    <a:lnTo>
                      <a:pt x="2483" y="2430"/>
                    </a:lnTo>
                    <a:lnTo>
                      <a:pt x="2566" y="2439"/>
                    </a:lnTo>
                    <a:lnTo>
                      <a:pt x="2608" y="2446"/>
                    </a:lnTo>
                    <a:lnTo>
                      <a:pt x="2628" y="2450"/>
                    </a:lnTo>
                    <a:lnTo>
                      <a:pt x="2669" y="2449"/>
                    </a:lnTo>
                    <a:lnTo>
                      <a:pt x="2707" y="2441"/>
                    </a:lnTo>
                    <a:lnTo>
                      <a:pt x="2743" y="2425"/>
                    </a:lnTo>
                    <a:lnTo>
                      <a:pt x="2776" y="2403"/>
                    </a:lnTo>
                    <a:lnTo>
                      <a:pt x="2803" y="2376"/>
                    </a:lnTo>
                    <a:lnTo>
                      <a:pt x="2825" y="2342"/>
                    </a:lnTo>
                    <a:lnTo>
                      <a:pt x="2841" y="2306"/>
                    </a:lnTo>
                    <a:lnTo>
                      <a:pt x="2846" y="2285"/>
                    </a:lnTo>
                    <a:lnTo>
                      <a:pt x="2849" y="2264"/>
                    </a:lnTo>
                    <a:lnTo>
                      <a:pt x="2848" y="2224"/>
                    </a:lnTo>
                    <a:lnTo>
                      <a:pt x="2840" y="2185"/>
                    </a:lnTo>
                    <a:lnTo>
                      <a:pt x="2824" y="2149"/>
                    </a:lnTo>
                    <a:lnTo>
                      <a:pt x="2802" y="2117"/>
                    </a:lnTo>
                    <a:lnTo>
                      <a:pt x="2775" y="2090"/>
                    </a:lnTo>
                    <a:lnTo>
                      <a:pt x="2742" y="2067"/>
                    </a:lnTo>
                    <a:lnTo>
                      <a:pt x="2704" y="2052"/>
                    </a:lnTo>
                    <a:lnTo>
                      <a:pt x="2684" y="2047"/>
                    </a:lnTo>
                    <a:lnTo>
                      <a:pt x="2624" y="2037"/>
                    </a:lnTo>
                    <a:lnTo>
                      <a:pt x="2501" y="2025"/>
                    </a:lnTo>
                    <a:lnTo>
                      <a:pt x="2440" y="2023"/>
                    </a:lnTo>
                    <a:lnTo>
                      <a:pt x="2440" y="485"/>
                    </a:lnTo>
                    <a:lnTo>
                      <a:pt x="4501" y="1163"/>
                    </a:lnTo>
                    <a:lnTo>
                      <a:pt x="4501" y="3392"/>
                    </a:lnTo>
                    <a:close/>
                    <a:moveTo>
                      <a:pt x="6534" y="4936"/>
                    </a:moveTo>
                    <a:lnTo>
                      <a:pt x="4908" y="5585"/>
                    </a:lnTo>
                    <a:lnTo>
                      <a:pt x="4908" y="1152"/>
                    </a:lnTo>
                    <a:lnTo>
                      <a:pt x="6534" y="503"/>
                    </a:lnTo>
                    <a:lnTo>
                      <a:pt x="6534" y="49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263" y="2031"/>
                <a:ext cx="21" cy="26"/>
              </a:xfrm>
              <a:custGeom>
                <a:avLst/>
                <a:gdLst>
                  <a:gd name="T0" fmla="*/ 332 w 472"/>
                  <a:gd name="T1" fmla="*/ 11 h 598"/>
                  <a:gd name="T2" fmla="*/ 312 w 472"/>
                  <a:gd name="T3" fmla="*/ 5 h 598"/>
                  <a:gd name="T4" fmla="*/ 272 w 472"/>
                  <a:gd name="T5" fmla="*/ 0 h 598"/>
                  <a:gd name="T6" fmla="*/ 232 w 472"/>
                  <a:gd name="T7" fmla="*/ 3 h 598"/>
                  <a:gd name="T8" fmla="*/ 195 w 472"/>
                  <a:gd name="T9" fmla="*/ 13 h 598"/>
                  <a:gd name="T10" fmla="*/ 160 w 472"/>
                  <a:gd name="T11" fmla="*/ 30 h 598"/>
                  <a:gd name="T12" fmla="*/ 128 w 472"/>
                  <a:gd name="T13" fmla="*/ 55 h 598"/>
                  <a:gd name="T14" fmla="*/ 103 w 472"/>
                  <a:gd name="T15" fmla="*/ 84 h 598"/>
                  <a:gd name="T16" fmla="*/ 83 w 472"/>
                  <a:gd name="T17" fmla="*/ 120 h 598"/>
                  <a:gd name="T18" fmla="*/ 76 w 472"/>
                  <a:gd name="T19" fmla="*/ 139 h 598"/>
                  <a:gd name="T20" fmla="*/ 11 w 472"/>
                  <a:gd name="T21" fmla="*/ 332 h 598"/>
                  <a:gd name="T22" fmla="*/ 4 w 472"/>
                  <a:gd name="T23" fmla="*/ 351 h 598"/>
                  <a:gd name="T24" fmla="*/ 0 w 472"/>
                  <a:gd name="T25" fmla="*/ 391 h 598"/>
                  <a:gd name="T26" fmla="*/ 3 w 472"/>
                  <a:gd name="T27" fmla="*/ 431 h 598"/>
                  <a:gd name="T28" fmla="*/ 14 w 472"/>
                  <a:gd name="T29" fmla="*/ 468 h 598"/>
                  <a:gd name="T30" fmla="*/ 31 w 472"/>
                  <a:gd name="T31" fmla="*/ 503 h 598"/>
                  <a:gd name="T32" fmla="*/ 55 w 472"/>
                  <a:gd name="T33" fmla="*/ 534 h 598"/>
                  <a:gd name="T34" fmla="*/ 85 w 472"/>
                  <a:gd name="T35" fmla="*/ 561 h 598"/>
                  <a:gd name="T36" fmla="*/ 119 w 472"/>
                  <a:gd name="T37" fmla="*/ 581 h 598"/>
                  <a:gd name="T38" fmla="*/ 140 w 472"/>
                  <a:gd name="T39" fmla="*/ 588 h 598"/>
                  <a:gd name="T40" fmla="*/ 159 w 472"/>
                  <a:gd name="T41" fmla="*/ 594 h 598"/>
                  <a:gd name="T42" fmla="*/ 200 w 472"/>
                  <a:gd name="T43" fmla="*/ 598 h 598"/>
                  <a:gd name="T44" fmla="*/ 239 w 472"/>
                  <a:gd name="T45" fmla="*/ 595 h 598"/>
                  <a:gd name="T46" fmla="*/ 277 w 472"/>
                  <a:gd name="T47" fmla="*/ 585 h 598"/>
                  <a:gd name="T48" fmla="*/ 311 w 472"/>
                  <a:gd name="T49" fmla="*/ 568 h 598"/>
                  <a:gd name="T50" fmla="*/ 343 w 472"/>
                  <a:gd name="T51" fmla="*/ 544 h 598"/>
                  <a:gd name="T52" fmla="*/ 369 w 472"/>
                  <a:gd name="T53" fmla="*/ 514 h 598"/>
                  <a:gd name="T54" fmla="*/ 390 w 472"/>
                  <a:gd name="T55" fmla="*/ 480 h 598"/>
                  <a:gd name="T56" fmla="*/ 397 w 472"/>
                  <a:gd name="T57" fmla="*/ 459 h 598"/>
                  <a:gd name="T58" fmla="*/ 461 w 472"/>
                  <a:gd name="T59" fmla="*/ 268 h 598"/>
                  <a:gd name="T60" fmla="*/ 467 w 472"/>
                  <a:gd name="T61" fmla="*/ 247 h 598"/>
                  <a:gd name="T62" fmla="*/ 472 w 472"/>
                  <a:gd name="T63" fmla="*/ 207 h 598"/>
                  <a:gd name="T64" fmla="*/ 469 w 472"/>
                  <a:gd name="T65" fmla="*/ 167 h 598"/>
                  <a:gd name="T66" fmla="*/ 458 w 472"/>
                  <a:gd name="T67" fmla="*/ 130 h 598"/>
                  <a:gd name="T68" fmla="*/ 441 w 472"/>
                  <a:gd name="T69" fmla="*/ 95 h 598"/>
                  <a:gd name="T70" fmla="*/ 417 w 472"/>
                  <a:gd name="T71" fmla="*/ 64 h 598"/>
                  <a:gd name="T72" fmla="*/ 387 w 472"/>
                  <a:gd name="T73" fmla="*/ 38 h 598"/>
                  <a:gd name="T74" fmla="*/ 352 w 472"/>
                  <a:gd name="T75" fmla="*/ 18 h 598"/>
                  <a:gd name="T76" fmla="*/ 332 w 472"/>
                  <a:gd name="T77" fmla="*/ 11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598">
                    <a:moveTo>
                      <a:pt x="332" y="11"/>
                    </a:moveTo>
                    <a:lnTo>
                      <a:pt x="312" y="5"/>
                    </a:lnTo>
                    <a:lnTo>
                      <a:pt x="272" y="0"/>
                    </a:lnTo>
                    <a:lnTo>
                      <a:pt x="232" y="3"/>
                    </a:lnTo>
                    <a:lnTo>
                      <a:pt x="195" y="13"/>
                    </a:lnTo>
                    <a:lnTo>
                      <a:pt x="160" y="30"/>
                    </a:lnTo>
                    <a:lnTo>
                      <a:pt x="128" y="55"/>
                    </a:lnTo>
                    <a:lnTo>
                      <a:pt x="103" y="84"/>
                    </a:lnTo>
                    <a:lnTo>
                      <a:pt x="83" y="120"/>
                    </a:lnTo>
                    <a:lnTo>
                      <a:pt x="76" y="139"/>
                    </a:lnTo>
                    <a:lnTo>
                      <a:pt x="11" y="332"/>
                    </a:lnTo>
                    <a:lnTo>
                      <a:pt x="4" y="351"/>
                    </a:lnTo>
                    <a:lnTo>
                      <a:pt x="0" y="391"/>
                    </a:lnTo>
                    <a:lnTo>
                      <a:pt x="3" y="431"/>
                    </a:lnTo>
                    <a:lnTo>
                      <a:pt x="14" y="468"/>
                    </a:lnTo>
                    <a:lnTo>
                      <a:pt x="31" y="503"/>
                    </a:lnTo>
                    <a:lnTo>
                      <a:pt x="55" y="534"/>
                    </a:lnTo>
                    <a:lnTo>
                      <a:pt x="85" y="561"/>
                    </a:lnTo>
                    <a:lnTo>
                      <a:pt x="119" y="581"/>
                    </a:lnTo>
                    <a:lnTo>
                      <a:pt x="140" y="588"/>
                    </a:lnTo>
                    <a:lnTo>
                      <a:pt x="159" y="594"/>
                    </a:lnTo>
                    <a:lnTo>
                      <a:pt x="200" y="598"/>
                    </a:lnTo>
                    <a:lnTo>
                      <a:pt x="239" y="595"/>
                    </a:lnTo>
                    <a:lnTo>
                      <a:pt x="277" y="585"/>
                    </a:lnTo>
                    <a:lnTo>
                      <a:pt x="311" y="568"/>
                    </a:lnTo>
                    <a:lnTo>
                      <a:pt x="343" y="544"/>
                    </a:lnTo>
                    <a:lnTo>
                      <a:pt x="369" y="514"/>
                    </a:lnTo>
                    <a:lnTo>
                      <a:pt x="390" y="480"/>
                    </a:lnTo>
                    <a:lnTo>
                      <a:pt x="397" y="459"/>
                    </a:lnTo>
                    <a:lnTo>
                      <a:pt x="461" y="268"/>
                    </a:lnTo>
                    <a:lnTo>
                      <a:pt x="467" y="247"/>
                    </a:lnTo>
                    <a:lnTo>
                      <a:pt x="472" y="207"/>
                    </a:lnTo>
                    <a:lnTo>
                      <a:pt x="469" y="167"/>
                    </a:lnTo>
                    <a:lnTo>
                      <a:pt x="458" y="130"/>
                    </a:lnTo>
                    <a:lnTo>
                      <a:pt x="441" y="95"/>
                    </a:lnTo>
                    <a:lnTo>
                      <a:pt x="417" y="64"/>
                    </a:lnTo>
                    <a:lnTo>
                      <a:pt x="387" y="38"/>
                    </a:lnTo>
                    <a:lnTo>
                      <a:pt x="352" y="18"/>
                    </a:lnTo>
                    <a:lnTo>
                      <a:pt x="332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3277" y="1984"/>
                <a:ext cx="28" cy="32"/>
              </a:xfrm>
              <a:custGeom>
                <a:avLst/>
                <a:gdLst>
                  <a:gd name="T0" fmla="*/ 562 w 625"/>
                  <a:gd name="T1" fmla="*/ 56 h 733"/>
                  <a:gd name="T2" fmla="*/ 546 w 625"/>
                  <a:gd name="T3" fmla="*/ 42 h 733"/>
                  <a:gd name="T4" fmla="*/ 512 w 625"/>
                  <a:gd name="T5" fmla="*/ 20 h 733"/>
                  <a:gd name="T6" fmla="*/ 474 w 625"/>
                  <a:gd name="T7" fmla="*/ 7 h 733"/>
                  <a:gd name="T8" fmla="*/ 436 w 625"/>
                  <a:gd name="T9" fmla="*/ 0 h 733"/>
                  <a:gd name="T10" fmla="*/ 397 w 625"/>
                  <a:gd name="T11" fmla="*/ 1 h 733"/>
                  <a:gd name="T12" fmla="*/ 359 w 625"/>
                  <a:gd name="T13" fmla="*/ 10 h 733"/>
                  <a:gd name="T14" fmla="*/ 322 w 625"/>
                  <a:gd name="T15" fmla="*/ 25 h 733"/>
                  <a:gd name="T16" fmla="*/ 289 w 625"/>
                  <a:gd name="T17" fmla="*/ 48 h 733"/>
                  <a:gd name="T18" fmla="*/ 274 w 625"/>
                  <a:gd name="T19" fmla="*/ 64 h 733"/>
                  <a:gd name="T20" fmla="*/ 235 w 625"/>
                  <a:gd name="T21" fmla="*/ 105 h 733"/>
                  <a:gd name="T22" fmla="*/ 163 w 625"/>
                  <a:gd name="T23" fmla="*/ 196 h 733"/>
                  <a:gd name="T24" fmla="*/ 98 w 625"/>
                  <a:gd name="T25" fmla="*/ 292 h 733"/>
                  <a:gd name="T26" fmla="*/ 42 w 625"/>
                  <a:gd name="T27" fmla="*/ 394 h 733"/>
                  <a:gd name="T28" fmla="*/ 17 w 625"/>
                  <a:gd name="T29" fmla="*/ 447 h 733"/>
                  <a:gd name="T30" fmla="*/ 10 w 625"/>
                  <a:gd name="T31" fmla="*/ 466 h 733"/>
                  <a:gd name="T32" fmla="*/ 1 w 625"/>
                  <a:gd name="T33" fmla="*/ 506 h 733"/>
                  <a:gd name="T34" fmla="*/ 0 w 625"/>
                  <a:gd name="T35" fmla="*/ 545 h 733"/>
                  <a:gd name="T36" fmla="*/ 7 w 625"/>
                  <a:gd name="T37" fmla="*/ 584 h 733"/>
                  <a:gd name="T38" fmla="*/ 20 w 625"/>
                  <a:gd name="T39" fmla="*/ 621 h 733"/>
                  <a:gd name="T40" fmla="*/ 41 w 625"/>
                  <a:gd name="T41" fmla="*/ 654 h 733"/>
                  <a:gd name="T42" fmla="*/ 68 w 625"/>
                  <a:gd name="T43" fmla="*/ 682 h 733"/>
                  <a:gd name="T44" fmla="*/ 101 w 625"/>
                  <a:gd name="T45" fmla="*/ 707 h 733"/>
                  <a:gd name="T46" fmla="*/ 120 w 625"/>
                  <a:gd name="T47" fmla="*/ 716 h 733"/>
                  <a:gd name="T48" fmla="*/ 139 w 625"/>
                  <a:gd name="T49" fmla="*/ 723 h 733"/>
                  <a:gd name="T50" fmla="*/ 179 w 625"/>
                  <a:gd name="T51" fmla="*/ 732 h 733"/>
                  <a:gd name="T52" fmla="*/ 218 w 625"/>
                  <a:gd name="T53" fmla="*/ 733 h 733"/>
                  <a:gd name="T54" fmla="*/ 257 w 625"/>
                  <a:gd name="T55" fmla="*/ 726 h 733"/>
                  <a:gd name="T56" fmla="*/ 293 w 625"/>
                  <a:gd name="T57" fmla="*/ 713 h 733"/>
                  <a:gd name="T58" fmla="*/ 326 w 625"/>
                  <a:gd name="T59" fmla="*/ 691 h 733"/>
                  <a:gd name="T60" fmla="*/ 355 w 625"/>
                  <a:gd name="T61" fmla="*/ 665 h 733"/>
                  <a:gd name="T62" fmla="*/ 379 w 625"/>
                  <a:gd name="T63" fmla="*/ 632 h 733"/>
                  <a:gd name="T64" fmla="*/ 388 w 625"/>
                  <a:gd name="T65" fmla="*/ 613 h 733"/>
                  <a:gd name="T66" fmla="*/ 406 w 625"/>
                  <a:gd name="T67" fmla="*/ 576 h 733"/>
                  <a:gd name="T68" fmla="*/ 446 w 625"/>
                  <a:gd name="T69" fmla="*/ 504 h 733"/>
                  <a:gd name="T70" fmla="*/ 491 w 625"/>
                  <a:gd name="T71" fmla="*/ 436 h 733"/>
                  <a:gd name="T72" fmla="*/ 542 w 625"/>
                  <a:gd name="T73" fmla="*/ 372 h 733"/>
                  <a:gd name="T74" fmla="*/ 569 w 625"/>
                  <a:gd name="T75" fmla="*/ 343 h 733"/>
                  <a:gd name="T76" fmla="*/ 583 w 625"/>
                  <a:gd name="T77" fmla="*/ 327 h 733"/>
                  <a:gd name="T78" fmla="*/ 605 w 625"/>
                  <a:gd name="T79" fmla="*/ 293 h 733"/>
                  <a:gd name="T80" fmla="*/ 619 w 625"/>
                  <a:gd name="T81" fmla="*/ 255 h 733"/>
                  <a:gd name="T82" fmla="*/ 625 w 625"/>
                  <a:gd name="T83" fmla="*/ 217 h 733"/>
                  <a:gd name="T84" fmla="*/ 624 w 625"/>
                  <a:gd name="T85" fmla="*/ 178 h 733"/>
                  <a:gd name="T86" fmla="*/ 616 w 625"/>
                  <a:gd name="T87" fmla="*/ 140 h 733"/>
                  <a:gd name="T88" fmla="*/ 599 w 625"/>
                  <a:gd name="T89" fmla="*/ 104 h 733"/>
                  <a:gd name="T90" fmla="*/ 576 w 625"/>
                  <a:gd name="T91" fmla="*/ 71 h 733"/>
                  <a:gd name="T92" fmla="*/ 562 w 625"/>
                  <a:gd name="T93" fmla="*/ 56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25" h="733">
                    <a:moveTo>
                      <a:pt x="562" y="56"/>
                    </a:moveTo>
                    <a:lnTo>
                      <a:pt x="546" y="42"/>
                    </a:lnTo>
                    <a:lnTo>
                      <a:pt x="512" y="20"/>
                    </a:lnTo>
                    <a:lnTo>
                      <a:pt x="474" y="7"/>
                    </a:lnTo>
                    <a:lnTo>
                      <a:pt x="436" y="0"/>
                    </a:lnTo>
                    <a:lnTo>
                      <a:pt x="397" y="1"/>
                    </a:lnTo>
                    <a:lnTo>
                      <a:pt x="359" y="10"/>
                    </a:lnTo>
                    <a:lnTo>
                      <a:pt x="322" y="25"/>
                    </a:lnTo>
                    <a:lnTo>
                      <a:pt x="289" y="48"/>
                    </a:lnTo>
                    <a:lnTo>
                      <a:pt x="274" y="64"/>
                    </a:lnTo>
                    <a:lnTo>
                      <a:pt x="235" y="105"/>
                    </a:lnTo>
                    <a:lnTo>
                      <a:pt x="163" y="196"/>
                    </a:lnTo>
                    <a:lnTo>
                      <a:pt x="98" y="292"/>
                    </a:lnTo>
                    <a:lnTo>
                      <a:pt x="42" y="394"/>
                    </a:lnTo>
                    <a:lnTo>
                      <a:pt x="17" y="447"/>
                    </a:lnTo>
                    <a:lnTo>
                      <a:pt x="10" y="466"/>
                    </a:lnTo>
                    <a:lnTo>
                      <a:pt x="1" y="506"/>
                    </a:lnTo>
                    <a:lnTo>
                      <a:pt x="0" y="545"/>
                    </a:lnTo>
                    <a:lnTo>
                      <a:pt x="7" y="584"/>
                    </a:lnTo>
                    <a:lnTo>
                      <a:pt x="20" y="621"/>
                    </a:lnTo>
                    <a:lnTo>
                      <a:pt x="41" y="654"/>
                    </a:lnTo>
                    <a:lnTo>
                      <a:pt x="68" y="682"/>
                    </a:lnTo>
                    <a:lnTo>
                      <a:pt x="101" y="707"/>
                    </a:lnTo>
                    <a:lnTo>
                      <a:pt x="120" y="716"/>
                    </a:lnTo>
                    <a:lnTo>
                      <a:pt x="139" y="723"/>
                    </a:lnTo>
                    <a:lnTo>
                      <a:pt x="179" y="732"/>
                    </a:lnTo>
                    <a:lnTo>
                      <a:pt x="218" y="733"/>
                    </a:lnTo>
                    <a:lnTo>
                      <a:pt x="257" y="726"/>
                    </a:lnTo>
                    <a:lnTo>
                      <a:pt x="293" y="713"/>
                    </a:lnTo>
                    <a:lnTo>
                      <a:pt x="326" y="691"/>
                    </a:lnTo>
                    <a:lnTo>
                      <a:pt x="355" y="665"/>
                    </a:lnTo>
                    <a:lnTo>
                      <a:pt x="379" y="632"/>
                    </a:lnTo>
                    <a:lnTo>
                      <a:pt x="388" y="613"/>
                    </a:lnTo>
                    <a:lnTo>
                      <a:pt x="406" y="576"/>
                    </a:lnTo>
                    <a:lnTo>
                      <a:pt x="446" y="504"/>
                    </a:lnTo>
                    <a:lnTo>
                      <a:pt x="491" y="436"/>
                    </a:lnTo>
                    <a:lnTo>
                      <a:pt x="542" y="372"/>
                    </a:lnTo>
                    <a:lnTo>
                      <a:pt x="569" y="343"/>
                    </a:lnTo>
                    <a:lnTo>
                      <a:pt x="583" y="327"/>
                    </a:lnTo>
                    <a:lnTo>
                      <a:pt x="605" y="293"/>
                    </a:lnTo>
                    <a:lnTo>
                      <a:pt x="619" y="255"/>
                    </a:lnTo>
                    <a:lnTo>
                      <a:pt x="625" y="217"/>
                    </a:lnTo>
                    <a:lnTo>
                      <a:pt x="624" y="178"/>
                    </a:lnTo>
                    <a:lnTo>
                      <a:pt x="616" y="140"/>
                    </a:lnTo>
                    <a:lnTo>
                      <a:pt x="599" y="104"/>
                    </a:lnTo>
                    <a:lnTo>
                      <a:pt x="576" y="71"/>
                    </a:lnTo>
                    <a:lnTo>
                      <a:pt x="562" y="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3363" y="1987"/>
                <a:ext cx="27" cy="32"/>
              </a:xfrm>
              <a:custGeom>
                <a:avLst/>
                <a:gdLst>
                  <a:gd name="T0" fmla="*/ 588 w 612"/>
                  <a:gd name="T1" fmla="*/ 445 h 743"/>
                  <a:gd name="T2" fmla="*/ 560 w 612"/>
                  <a:gd name="T3" fmla="*/ 387 h 743"/>
                  <a:gd name="T4" fmla="*/ 485 w 612"/>
                  <a:gd name="T5" fmla="*/ 247 h 743"/>
                  <a:gd name="T6" fmla="*/ 410 w 612"/>
                  <a:gd name="T7" fmla="*/ 133 h 743"/>
                  <a:gd name="T8" fmla="*/ 360 w 612"/>
                  <a:gd name="T9" fmla="*/ 73 h 743"/>
                  <a:gd name="T10" fmla="*/ 346 w 612"/>
                  <a:gd name="T11" fmla="*/ 56 h 743"/>
                  <a:gd name="T12" fmla="*/ 314 w 612"/>
                  <a:gd name="T13" fmla="*/ 32 h 743"/>
                  <a:gd name="T14" fmla="*/ 279 w 612"/>
                  <a:gd name="T15" fmla="*/ 14 h 743"/>
                  <a:gd name="T16" fmla="*/ 241 w 612"/>
                  <a:gd name="T17" fmla="*/ 3 h 743"/>
                  <a:gd name="T18" fmla="*/ 202 w 612"/>
                  <a:gd name="T19" fmla="*/ 0 h 743"/>
                  <a:gd name="T20" fmla="*/ 164 w 612"/>
                  <a:gd name="T21" fmla="*/ 4 h 743"/>
                  <a:gd name="T22" fmla="*/ 125 w 612"/>
                  <a:gd name="T23" fmla="*/ 15 h 743"/>
                  <a:gd name="T24" fmla="*/ 90 w 612"/>
                  <a:gd name="T25" fmla="*/ 34 h 743"/>
                  <a:gd name="T26" fmla="*/ 73 w 612"/>
                  <a:gd name="T27" fmla="*/ 47 h 743"/>
                  <a:gd name="T28" fmla="*/ 58 w 612"/>
                  <a:gd name="T29" fmla="*/ 60 h 743"/>
                  <a:gd name="T30" fmla="*/ 33 w 612"/>
                  <a:gd name="T31" fmla="*/ 92 h 743"/>
                  <a:gd name="T32" fmla="*/ 14 w 612"/>
                  <a:gd name="T33" fmla="*/ 127 h 743"/>
                  <a:gd name="T34" fmla="*/ 4 w 612"/>
                  <a:gd name="T35" fmla="*/ 165 h 743"/>
                  <a:gd name="T36" fmla="*/ 0 w 612"/>
                  <a:gd name="T37" fmla="*/ 203 h 743"/>
                  <a:gd name="T38" fmla="*/ 4 w 612"/>
                  <a:gd name="T39" fmla="*/ 243 h 743"/>
                  <a:gd name="T40" fmla="*/ 15 w 612"/>
                  <a:gd name="T41" fmla="*/ 280 h 743"/>
                  <a:gd name="T42" fmla="*/ 35 w 612"/>
                  <a:gd name="T43" fmla="*/ 316 h 743"/>
                  <a:gd name="T44" fmla="*/ 48 w 612"/>
                  <a:gd name="T45" fmla="*/ 332 h 743"/>
                  <a:gd name="T46" fmla="*/ 84 w 612"/>
                  <a:gd name="T47" fmla="*/ 378 h 743"/>
                  <a:gd name="T48" fmla="*/ 140 w 612"/>
                  <a:gd name="T49" fmla="*/ 462 h 743"/>
                  <a:gd name="T50" fmla="*/ 197 w 612"/>
                  <a:gd name="T51" fmla="*/ 573 h 743"/>
                  <a:gd name="T52" fmla="*/ 229 w 612"/>
                  <a:gd name="T53" fmla="*/ 635 h 743"/>
                  <a:gd name="T54" fmla="*/ 239 w 612"/>
                  <a:gd name="T55" fmla="*/ 654 h 743"/>
                  <a:gd name="T56" fmla="*/ 265 w 612"/>
                  <a:gd name="T57" fmla="*/ 684 h 743"/>
                  <a:gd name="T58" fmla="*/ 296 w 612"/>
                  <a:gd name="T59" fmla="*/ 709 h 743"/>
                  <a:gd name="T60" fmla="*/ 331 w 612"/>
                  <a:gd name="T61" fmla="*/ 728 h 743"/>
                  <a:gd name="T62" fmla="*/ 368 w 612"/>
                  <a:gd name="T63" fmla="*/ 739 h 743"/>
                  <a:gd name="T64" fmla="*/ 407 w 612"/>
                  <a:gd name="T65" fmla="*/ 743 h 743"/>
                  <a:gd name="T66" fmla="*/ 446 w 612"/>
                  <a:gd name="T67" fmla="*/ 740 h 743"/>
                  <a:gd name="T68" fmla="*/ 485 w 612"/>
                  <a:gd name="T69" fmla="*/ 728 h 743"/>
                  <a:gd name="T70" fmla="*/ 504 w 612"/>
                  <a:gd name="T71" fmla="*/ 719 h 743"/>
                  <a:gd name="T72" fmla="*/ 522 w 612"/>
                  <a:gd name="T73" fmla="*/ 708 h 743"/>
                  <a:gd name="T74" fmla="*/ 553 w 612"/>
                  <a:gd name="T75" fmla="*/ 683 h 743"/>
                  <a:gd name="T76" fmla="*/ 579 w 612"/>
                  <a:gd name="T77" fmla="*/ 652 h 743"/>
                  <a:gd name="T78" fmla="*/ 597 w 612"/>
                  <a:gd name="T79" fmla="*/ 617 h 743"/>
                  <a:gd name="T80" fmla="*/ 608 w 612"/>
                  <a:gd name="T81" fmla="*/ 581 h 743"/>
                  <a:gd name="T82" fmla="*/ 612 w 612"/>
                  <a:gd name="T83" fmla="*/ 541 h 743"/>
                  <a:gd name="T84" fmla="*/ 608 w 612"/>
                  <a:gd name="T85" fmla="*/ 502 h 743"/>
                  <a:gd name="T86" fmla="*/ 597 w 612"/>
                  <a:gd name="T87" fmla="*/ 463 h 743"/>
                  <a:gd name="T88" fmla="*/ 588 w 612"/>
                  <a:gd name="T89" fmla="*/ 445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" h="743">
                    <a:moveTo>
                      <a:pt x="588" y="445"/>
                    </a:moveTo>
                    <a:lnTo>
                      <a:pt x="560" y="387"/>
                    </a:lnTo>
                    <a:lnTo>
                      <a:pt x="485" y="247"/>
                    </a:lnTo>
                    <a:lnTo>
                      <a:pt x="410" y="133"/>
                    </a:lnTo>
                    <a:lnTo>
                      <a:pt x="360" y="73"/>
                    </a:lnTo>
                    <a:lnTo>
                      <a:pt x="346" y="56"/>
                    </a:lnTo>
                    <a:lnTo>
                      <a:pt x="314" y="32"/>
                    </a:lnTo>
                    <a:lnTo>
                      <a:pt x="279" y="14"/>
                    </a:lnTo>
                    <a:lnTo>
                      <a:pt x="241" y="3"/>
                    </a:lnTo>
                    <a:lnTo>
                      <a:pt x="202" y="0"/>
                    </a:lnTo>
                    <a:lnTo>
                      <a:pt x="164" y="4"/>
                    </a:lnTo>
                    <a:lnTo>
                      <a:pt x="125" y="15"/>
                    </a:lnTo>
                    <a:lnTo>
                      <a:pt x="90" y="34"/>
                    </a:lnTo>
                    <a:lnTo>
                      <a:pt x="73" y="47"/>
                    </a:lnTo>
                    <a:lnTo>
                      <a:pt x="58" y="60"/>
                    </a:lnTo>
                    <a:lnTo>
                      <a:pt x="33" y="92"/>
                    </a:lnTo>
                    <a:lnTo>
                      <a:pt x="14" y="127"/>
                    </a:lnTo>
                    <a:lnTo>
                      <a:pt x="4" y="165"/>
                    </a:lnTo>
                    <a:lnTo>
                      <a:pt x="0" y="203"/>
                    </a:lnTo>
                    <a:lnTo>
                      <a:pt x="4" y="243"/>
                    </a:lnTo>
                    <a:lnTo>
                      <a:pt x="15" y="280"/>
                    </a:lnTo>
                    <a:lnTo>
                      <a:pt x="35" y="316"/>
                    </a:lnTo>
                    <a:lnTo>
                      <a:pt x="48" y="332"/>
                    </a:lnTo>
                    <a:lnTo>
                      <a:pt x="84" y="378"/>
                    </a:lnTo>
                    <a:lnTo>
                      <a:pt x="140" y="462"/>
                    </a:lnTo>
                    <a:lnTo>
                      <a:pt x="197" y="573"/>
                    </a:lnTo>
                    <a:lnTo>
                      <a:pt x="229" y="635"/>
                    </a:lnTo>
                    <a:lnTo>
                      <a:pt x="239" y="654"/>
                    </a:lnTo>
                    <a:lnTo>
                      <a:pt x="265" y="684"/>
                    </a:lnTo>
                    <a:lnTo>
                      <a:pt x="296" y="709"/>
                    </a:lnTo>
                    <a:lnTo>
                      <a:pt x="331" y="728"/>
                    </a:lnTo>
                    <a:lnTo>
                      <a:pt x="368" y="739"/>
                    </a:lnTo>
                    <a:lnTo>
                      <a:pt x="407" y="743"/>
                    </a:lnTo>
                    <a:lnTo>
                      <a:pt x="446" y="740"/>
                    </a:lnTo>
                    <a:lnTo>
                      <a:pt x="485" y="728"/>
                    </a:lnTo>
                    <a:lnTo>
                      <a:pt x="504" y="719"/>
                    </a:lnTo>
                    <a:lnTo>
                      <a:pt x="522" y="708"/>
                    </a:lnTo>
                    <a:lnTo>
                      <a:pt x="553" y="683"/>
                    </a:lnTo>
                    <a:lnTo>
                      <a:pt x="579" y="652"/>
                    </a:lnTo>
                    <a:lnTo>
                      <a:pt x="597" y="617"/>
                    </a:lnTo>
                    <a:lnTo>
                      <a:pt x="608" y="581"/>
                    </a:lnTo>
                    <a:lnTo>
                      <a:pt x="612" y="541"/>
                    </a:lnTo>
                    <a:lnTo>
                      <a:pt x="608" y="502"/>
                    </a:lnTo>
                    <a:lnTo>
                      <a:pt x="597" y="463"/>
                    </a:lnTo>
                    <a:lnTo>
                      <a:pt x="588" y="4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3" name="Freeform 20"/>
              <p:cNvSpPr>
                <a:spLocks/>
              </p:cNvSpPr>
              <p:nvPr/>
            </p:nvSpPr>
            <p:spPr bwMode="auto">
              <a:xfrm>
                <a:off x="3447" y="2009"/>
                <a:ext cx="30" cy="29"/>
              </a:xfrm>
              <a:custGeom>
                <a:avLst/>
                <a:gdLst>
                  <a:gd name="T0" fmla="*/ 619 w 698"/>
                  <a:gd name="T1" fmla="*/ 42 h 671"/>
                  <a:gd name="T2" fmla="*/ 601 w 698"/>
                  <a:gd name="T3" fmla="*/ 30 h 671"/>
                  <a:gd name="T4" fmla="*/ 565 w 698"/>
                  <a:gd name="T5" fmla="*/ 12 h 671"/>
                  <a:gd name="T6" fmla="*/ 527 w 698"/>
                  <a:gd name="T7" fmla="*/ 2 h 671"/>
                  <a:gd name="T8" fmla="*/ 488 w 698"/>
                  <a:gd name="T9" fmla="*/ 0 h 671"/>
                  <a:gd name="T10" fmla="*/ 449 w 698"/>
                  <a:gd name="T11" fmla="*/ 5 h 671"/>
                  <a:gd name="T12" fmla="*/ 411 w 698"/>
                  <a:gd name="T13" fmla="*/ 17 h 671"/>
                  <a:gd name="T14" fmla="*/ 377 w 698"/>
                  <a:gd name="T15" fmla="*/ 36 h 671"/>
                  <a:gd name="T16" fmla="*/ 346 w 698"/>
                  <a:gd name="T17" fmla="*/ 62 h 671"/>
                  <a:gd name="T18" fmla="*/ 333 w 698"/>
                  <a:gd name="T19" fmla="*/ 79 h 671"/>
                  <a:gd name="T20" fmla="*/ 308 w 698"/>
                  <a:gd name="T21" fmla="*/ 110 h 671"/>
                  <a:gd name="T22" fmla="*/ 253 w 698"/>
                  <a:gd name="T23" fmla="*/ 170 h 671"/>
                  <a:gd name="T24" fmla="*/ 193 w 698"/>
                  <a:gd name="T25" fmla="*/ 225 h 671"/>
                  <a:gd name="T26" fmla="*/ 128 w 698"/>
                  <a:gd name="T27" fmla="*/ 274 h 671"/>
                  <a:gd name="T28" fmla="*/ 93 w 698"/>
                  <a:gd name="T29" fmla="*/ 297 h 671"/>
                  <a:gd name="T30" fmla="*/ 77 w 698"/>
                  <a:gd name="T31" fmla="*/ 309 h 671"/>
                  <a:gd name="T32" fmla="*/ 47 w 698"/>
                  <a:gd name="T33" fmla="*/ 337 h 671"/>
                  <a:gd name="T34" fmla="*/ 25 w 698"/>
                  <a:gd name="T35" fmla="*/ 370 h 671"/>
                  <a:gd name="T36" fmla="*/ 9 w 698"/>
                  <a:gd name="T37" fmla="*/ 405 h 671"/>
                  <a:gd name="T38" fmla="*/ 1 w 698"/>
                  <a:gd name="T39" fmla="*/ 443 h 671"/>
                  <a:gd name="T40" fmla="*/ 0 w 698"/>
                  <a:gd name="T41" fmla="*/ 482 h 671"/>
                  <a:gd name="T42" fmla="*/ 7 w 698"/>
                  <a:gd name="T43" fmla="*/ 521 h 671"/>
                  <a:gd name="T44" fmla="*/ 21 w 698"/>
                  <a:gd name="T45" fmla="*/ 559 h 671"/>
                  <a:gd name="T46" fmla="*/ 31 w 698"/>
                  <a:gd name="T47" fmla="*/ 577 h 671"/>
                  <a:gd name="T48" fmla="*/ 43 w 698"/>
                  <a:gd name="T49" fmla="*/ 594 h 671"/>
                  <a:gd name="T50" fmla="*/ 72 w 698"/>
                  <a:gd name="T51" fmla="*/ 623 h 671"/>
                  <a:gd name="T52" fmla="*/ 104 w 698"/>
                  <a:gd name="T53" fmla="*/ 646 h 671"/>
                  <a:gd name="T54" fmla="*/ 140 w 698"/>
                  <a:gd name="T55" fmla="*/ 661 h 671"/>
                  <a:gd name="T56" fmla="*/ 179 w 698"/>
                  <a:gd name="T57" fmla="*/ 670 h 671"/>
                  <a:gd name="T58" fmla="*/ 217 w 698"/>
                  <a:gd name="T59" fmla="*/ 671 h 671"/>
                  <a:gd name="T60" fmla="*/ 257 w 698"/>
                  <a:gd name="T61" fmla="*/ 664 h 671"/>
                  <a:gd name="T62" fmla="*/ 294 w 698"/>
                  <a:gd name="T63" fmla="*/ 650 h 671"/>
                  <a:gd name="T64" fmla="*/ 313 w 698"/>
                  <a:gd name="T65" fmla="*/ 639 h 671"/>
                  <a:gd name="T66" fmla="*/ 362 w 698"/>
                  <a:gd name="T67" fmla="*/ 607 h 671"/>
                  <a:gd name="T68" fmla="*/ 454 w 698"/>
                  <a:gd name="T69" fmla="*/ 536 h 671"/>
                  <a:gd name="T70" fmla="*/ 539 w 698"/>
                  <a:gd name="T71" fmla="*/ 458 h 671"/>
                  <a:gd name="T72" fmla="*/ 619 w 698"/>
                  <a:gd name="T73" fmla="*/ 372 h 671"/>
                  <a:gd name="T74" fmla="*/ 655 w 698"/>
                  <a:gd name="T75" fmla="*/ 326 h 671"/>
                  <a:gd name="T76" fmla="*/ 668 w 698"/>
                  <a:gd name="T77" fmla="*/ 310 h 671"/>
                  <a:gd name="T78" fmla="*/ 685 w 698"/>
                  <a:gd name="T79" fmla="*/ 273 h 671"/>
                  <a:gd name="T80" fmla="*/ 695 w 698"/>
                  <a:gd name="T81" fmla="*/ 235 h 671"/>
                  <a:gd name="T82" fmla="*/ 698 w 698"/>
                  <a:gd name="T83" fmla="*/ 196 h 671"/>
                  <a:gd name="T84" fmla="*/ 693 w 698"/>
                  <a:gd name="T85" fmla="*/ 158 h 671"/>
                  <a:gd name="T86" fmla="*/ 681 w 698"/>
                  <a:gd name="T87" fmla="*/ 120 h 671"/>
                  <a:gd name="T88" fmla="*/ 661 w 698"/>
                  <a:gd name="T89" fmla="*/ 86 h 671"/>
                  <a:gd name="T90" fmla="*/ 635 w 698"/>
                  <a:gd name="T91" fmla="*/ 55 h 671"/>
                  <a:gd name="T92" fmla="*/ 619 w 698"/>
                  <a:gd name="T93" fmla="*/ 42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8" h="671">
                    <a:moveTo>
                      <a:pt x="619" y="42"/>
                    </a:moveTo>
                    <a:lnTo>
                      <a:pt x="601" y="30"/>
                    </a:lnTo>
                    <a:lnTo>
                      <a:pt x="565" y="12"/>
                    </a:lnTo>
                    <a:lnTo>
                      <a:pt x="527" y="2"/>
                    </a:lnTo>
                    <a:lnTo>
                      <a:pt x="488" y="0"/>
                    </a:lnTo>
                    <a:lnTo>
                      <a:pt x="449" y="5"/>
                    </a:lnTo>
                    <a:lnTo>
                      <a:pt x="411" y="17"/>
                    </a:lnTo>
                    <a:lnTo>
                      <a:pt x="377" y="36"/>
                    </a:lnTo>
                    <a:lnTo>
                      <a:pt x="346" y="62"/>
                    </a:lnTo>
                    <a:lnTo>
                      <a:pt x="333" y="79"/>
                    </a:lnTo>
                    <a:lnTo>
                      <a:pt x="308" y="110"/>
                    </a:lnTo>
                    <a:lnTo>
                      <a:pt x="253" y="170"/>
                    </a:lnTo>
                    <a:lnTo>
                      <a:pt x="193" y="225"/>
                    </a:lnTo>
                    <a:lnTo>
                      <a:pt x="128" y="274"/>
                    </a:lnTo>
                    <a:lnTo>
                      <a:pt x="93" y="297"/>
                    </a:lnTo>
                    <a:lnTo>
                      <a:pt x="77" y="309"/>
                    </a:lnTo>
                    <a:lnTo>
                      <a:pt x="47" y="337"/>
                    </a:lnTo>
                    <a:lnTo>
                      <a:pt x="25" y="370"/>
                    </a:lnTo>
                    <a:lnTo>
                      <a:pt x="9" y="405"/>
                    </a:lnTo>
                    <a:lnTo>
                      <a:pt x="1" y="443"/>
                    </a:lnTo>
                    <a:lnTo>
                      <a:pt x="0" y="482"/>
                    </a:lnTo>
                    <a:lnTo>
                      <a:pt x="7" y="521"/>
                    </a:lnTo>
                    <a:lnTo>
                      <a:pt x="21" y="559"/>
                    </a:lnTo>
                    <a:lnTo>
                      <a:pt x="31" y="577"/>
                    </a:lnTo>
                    <a:lnTo>
                      <a:pt x="43" y="594"/>
                    </a:lnTo>
                    <a:lnTo>
                      <a:pt x="72" y="623"/>
                    </a:lnTo>
                    <a:lnTo>
                      <a:pt x="104" y="646"/>
                    </a:lnTo>
                    <a:lnTo>
                      <a:pt x="140" y="661"/>
                    </a:lnTo>
                    <a:lnTo>
                      <a:pt x="179" y="670"/>
                    </a:lnTo>
                    <a:lnTo>
                      <a:pt x="217" y="671"/>
                    </a:lnTo>
                    <a:lnTo>
                      <a:pt x="257" y="664"/>
                    </a:lnTo>
                    <a:lnTo>
                      <a:pt x="294" y="650"/>
                    </a:lnTo>
                    <a:lnTo>
                      <a:pt x="313" y="639"/>
                    </a:lnTo>
                    <a:lnTo>
                      <a:pt x="362" y="607"/>
                    </a:lnTo>
                    <a:lnTo>
                      <a:pt x="454" y="536"/>
                    </a:lnTo>
                    <a:lnTo>
                      <a:pt x="539" y="458"/>
                    </a:lnTo>
                    <a:lnTo>
                      <a:pt x="619" y="372"/>
                    </a:lnTo>
                    <a:lnTo>
                      <a:pt x="655" y="326"/>
                    </a:lnTo>
                    <a:lnTo>
                      <a:pt x="668" y="310"/>
                    </a:lnTo>
                    <a:lnTo>
                      <a:pt x="685" y="273"/>
                    </a:lnTo>
                    <a:lnTo>
                      <a:pt x="695" y="235"/>
                    </a:lnTo>
                    <a:lnTo>
                      <a:pt x="698" y="196"/>
                    </a:lnTo>
                    <a:lnTo>
                      <a:pt x="693" y="158"/>
                    </a:lnTo>
                    <a:lnTo>
                      <a:pt x="681" y="120"/>
                    </a:lnTo>
                    <a:lnTo>
                      <a:pt x="661" y="86"/>
                    </a:lnTo>
                    <a:lnTo>
                      <a:pt x="635" y="55"/>
                    </a:lnTo>
                    <a:lnTo>
                      <a:pt x="619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4" name="Freeform 21"/>
              <p:cNvSpPr>
                <a:spLocks/>
              </p:cNvSpPr>
              <p:nvPr/>
            </p:nvSpPr>
            <p:spPr bwMode="auto">
              <a:xfrm>
                <a:off x="3474" y="1969"/>
                <a:ext cx="20" cy="26"/>
              </a:xfrm>
              <a:custGeom>
                <a:avLst/>
                <a:gdLst>
                  <a:gd name="T0" fmla="*/ 346 w 479"/>
                  <a:gd name="T1" fmla="*/ 13 h 595"/>
                  <a:gd name="T2" fmla="*/ 326 w 479"/>
                  <a:gd name="T3" fmla="*/ 6 h 595"/>
                  <a:gd name="T4" fmla="*/ 286 w 479"/>
                  <a:gd name="T5" fmla="*/ 0 h 595"/>
                  <a:gd name="T6" fmla="*/ 247 w 479"/>
                  <a:gd name="T7" fmla="*/ 2 h 595"/>
                  <a:gd name="T8" fmla="*/ 209 w 479"/>
                  <a:gd name="T9" fmla="*/ 11 h 595"/>
                  <a:gd name="T10" fmla="*/ 174 w 479"/>
                  <a:gd name="T11" fmla="*/ 26 h 595"/>
                  <a:gd name="T12" fmla="*/ 141 w 479"/>
                  <a:gd name="T13" fmla="*/ 49 h 595"/>
                  <a:gd name="T14" fmla="*/ 114 w 479"/>
                  <a:gd name="T15" fmla="*/ 78 h 595"/>
                  <a:gd name="T16" fmla="*/ 92 w 479"/>
                  <a:gd name="T17" fmla="*/ 112 h 595"/>
                  <a:gd name="T18" fmla="*/ 84 w 479"/>
                  <a:gd name="T19" fmla="*/ 132 h 595"/>
                  <a:gd name="T20" fmla="*/ 13 w 479"/>
                  <a:gd name="T21" fmla="*/ 321 h 595"/>
                  <a:gd name="T22" fmla="*/ 5 w 479"/>
                  <a:gd name="T23" fmla="*/ 347 h 595"/>
                  <a:gd name="T24" fmla="*/ 0 w 479"/>
                  <a:gd name="T25" fmla="*/ 396 h 595"/>
                  <a:gd name="T26" fmla="*/ 6 w 479"/>
                  <a:gd name="T27" fmla="*/ 444 h 595"/>
                  <a:gd name="T28" fmla="*/ 24 w 479"/>
                  <a:gd name="T29" fmla="*/ 488 h 595"/>
                  <a:gd name="T30" fmla="*/ 51 w 479"/>
                  <a:gd name="T31" fmla="*/ 527 h 595"/>
                  <a:gd name="T32" fmla="*/ 86 w 479"/>
                  <a:gd name="T33" fmla="*/ 559 h 595"/>
                  <a:gd name="T34" fmla="*/ 129 w 479"/>
                  <a:gd name="T35" fmla="*/ 582 h 595"/>
                  <a:gd name="T36" fmla="*/ 178 w 479"/>
                  <a:gd name="T37" fmla="*/ 594 h 595"/>
                  <a:gd name="T38" fmla="*/ 203 w 479"/>
                  <a:gd name="T39" fmla="*/ 595 h 595"/>
                  <a:gd name="T40" fmla="*/ 235 w 479"/>
                  <a:gd name="T41" fmla="*/ 594 h 595"/>
                  <a:gd name="T42" fmla="*/ 293 w 479"/>
                  <a:gd name="T43" fmla="*/ 576 h 595"/>
                  <a:gd name="T44" fmla="*/ 342 w 479"/>
                  <a:gd name="T45" fmla="*/ 541 h 595"/>
                  <a:gd name="T46" fmla="*/ 372 w 479"/>
                  <a:gd name="T47" fmla="*/ 506 h 595"/>
                  <a:gd name="T48" fmla="*/ 388 w 479"/>
                  <a:gd name="T49" fmla="*/ 479 h 595"/>
                  <a:gd name="T50" fmla="*/ 394 w 479"/>
                  <a:gd name="T51" fmla="*/ 463 h 595"/>
                  <a:gd name="T52" fmla="*/ 465 w 479"/>
                  <a:gd name="T53" fmla="*/ 274 h 595"/>
                  <a:gd name="T54" fmla="*/ 471 w 479"/>
                  <a:gd name="T55" fmla="*/ 254 h 595"/>
                  <a:gd name="T56" fmla="*/ 479 w 479"/>
                  <a:gd name="T57" fmla="*/ 214 h 595"/>
                  <a:gd name="T58" fmla="*/ 477 w 479"/>
                  <a:gd name="T59" fmla="*/ 174 h 595"/>
                  <a:gd name="T60" fmla="*/ 467 w 479"/>
                  <a:gd name="T61" fmla="*/ 137 h 595"/>
                  <a:gd name="T62" fmla="*/ 451 w 479"/>
                  <a:gd name="T63" fmla="*/ 101 h 595"/>
                  <a:gd name="T64" fmla="*/ 429 w 479"/>
                  <a:gd name="T65" fmla="*/ 70 h 595"/>
                  <a:gd name="T66" fmla="*/ 400 w 479"/>
                  <a:gd name="T67" fmla="*/ 42 h 595"/>
                  <a:gd name="T68" fmla="*/ 366 w 479"/>
                  <a:gd name="T69" fmla="*/ 21 h 595"/>
                  <a:gd name="T70" fmla="*/ 346 w 479"/>
                  <a:gd name="T71" fmla="*/ 13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9" h="595">
                    <a:moveTo>
                      <a:pt x="346" y="13"/>
                    </a:moveTo>
                    <a:lnTo>
                      <a:pt x="326" y="6"/>
                    </a:lnTo>
                    <a:lnTo>
                      <a:pt x="286" y="0"/>
                    </a:lnTo>
                    <a:lnTo>
                      <a:pt x="247" y="2"/>
                    </a:lnTo>
                    <a:lnTo>
                      <a:pt x="209" y="11"/>
                    </a:lnTo>
                    <a:lnTo>
                      <a:pt x="174" y="26"/>
                    </a:lnTo>
                    <a:lnTo>
                      <a:pt x="141" y="49"/>
                    </a:lnTo>
                    <a:lnTo>
                      <a:pt x="114" y="78"/>
                    </a:lnTo>
                    <a:lnTo>
                      <a:pt x="92" y="112"/>
                    </a:lnTo>
                    <a:lnTo>
                      <a:pt x="84" y="132"/>
                    </a:lnTo>
                    <a:lnTo>
                      <a:pt x="13" y="321"/>
                    </a:lnTo>
                    <a:lnTo>
                      <a:pt x="5" y="347"/>
                    </a:lnTo>
                    <a:lnTo>
                      <a:pt x="0" y="396"/>
                    </a:lnTo>
                    <a:lnTo>
                      <a:pt x="6" y="444"/>
                    </a:lnTo>
                    <a:lnTo>
                      <a:pt x="24" y="488"/>
                    </a:lnTo>
                    <a:lnTo>
                      <a:pt x="51" y="527"/>
                    </a:lnTo>
                    <a:lnTo>
                      <a:pt x="86" y="559"/>
                    </a:lnTo>
                    <a:lnTo>
                      <a:pt x="129" y="582"/>
                    </a:lnTo>
                    <a:lnTo>
                      <a:pt x="178" y="594"/>
                    </a:lnTo>
                    <a:lnTo>
                      <a:pt x="203" y="595"/>
                    </a:lnTo>
                    <a:lnTo>
                      <a:pt x="235" y="594"/>
                    </a:lnTo>
                    <a:lnTo>
                      <a:pt x="293" y="576"/>
                    </a:lnTo>
                    <a:lnTo>
                      <a:pt x="342" y="541"/>
                    </a:lnTo>
                    <a:lnTo>
                      <a:pt x="372" y="506"/>
                    </a:lnTo>
                    <a:lnTo>
                      <a:pt x="388" y="479"/>
                    </a:lnTo>
                    <a:lnTo>
                      <a:pt x="394" y="463"/>
                    </a:lnTo>
                    <a:lnTo>
                      <a:pt x="465" y="274"/>
                    </a:lnTo>
                    <a:lnTo>
                      <a:pt x="471" y="254"/>
                    </a:lnTo>
                    <a:lnTo>
                      <a:pt x="479" y="214"/>
                    </a:lnTo>
                    <a:lnTo>
                      <a:pt x="477" y="174"/>
                    </a:lnTo>
                    <a:lnTo>
                      <a:pt x="467" y="137"/>
                    </a:lnTo>
                    <a:lnTo>
                      <a:pt x="451" y="101"/>
                    </a:lnTo>
                    <a:lnTo>
                      <a:pt x="429" y="70"/>
                    </a:lnTo>
                    <a:lnTo>
                      <a:pt x="400" y="42"/>
                    </a:lnTo>
                    <a:lnTo>
                      <a:pt x="366" y="21"/>
                    </a:lnTo>
                    <a:lnTo>
                      <a:pt x="346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4599677" y="3758431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지역 </a:t>
              </a:r>
              <a:r>
                <a:rPr lang="ko-KR" altLang="en-US" sz="12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회수량</a:t>
              </a:r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추이파악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기대효과 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F28E9A0-18ED-4354-B655-6D0D36997F5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777" y="3188885"/>
            <a:ext cx="1036800" cy="10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99AD21-24A3-468E-845E-5C0F02D51A5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50" y="3059762"/>
            <a:ext cx="1036800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0BB66F-2BE2-4B60-9243-B8FADB1E680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40" y="3016899"/>
            <a:ext cx="1036800" cy="10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CD3F200-A5A9-4C5A-8BC0-1D04BA6EF888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48" y="3054826"/>
            <a:ext cx="1036800" cy="10800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28C076F-1EF8-407C-A8C4-F1390AFAE6AD}"/>
              </a:ext>
            </a:extLst>
          </p:cNvPr>
          <p:cNvSpPr txBox="1"/>
          <p:nvPr/>
        </p:nvSpPr>
        <p:spPr>
          <a:xfrm>
            <a:off x="2706797" y="4268885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인식개선</a:t>
            </a:r>
          </a:p>
        </p:txBody>
      </p:sp>
    </p:spTree>
    <p:extLst>
      <p:ext uri="{BB962C8B-B14F-4D97-AF65-F5344CB8AC3E}">
        <p14:creationId xmlns:p14="http://schemas.microsoft.com/office/powerpoint/2010/main" val="329035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49405" y="1363033"/>
            <a:ext cx="9089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사용자의</a:t>
            </a:r>
            <a:r>
              <a:rPr lang="en-US" altLang="ko-KR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적극적인 참여로 재활용률 증가</a:t>
            </a:r>
            <a:r>
              <a:rPr lang="en-US" altLang="ko-KR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효율적인 회수 관리 여부 파악 가능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836033" cy="675879"/>
            <a:chOff x="177014" y="135673"/>
            <a:chExt cx="2836033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2836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기대효과 </a:t>
              </a: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핵심성과지표 </a:t>
              </a: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(KPI)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</p:grpSp>
      <p:graphicFrame>
        <p:nvGraphicFramePr>
          <p:cNvPr id="33" name="표 98">
            <a:extLst>
              <a:ext uri="{FF2B5EF4-FFF2-40B4-BE49-F238E27FC236}">
                <a16:creationId xmlns:a16="http://schemas.microsoft.com/office/drawing/2014/main" id="{80FF0702-D2CE-42A0-90DD-2FA3E3D92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05297"/>
              </p:ext>
            </p:extLst>
          </p:nvPr>
        </p:nvGraphicFramePr>
        <p:xfrm>
          <a:off x="681240" y="2089604"/>
          <a:ext cx="10897614" cy="358626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49985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288613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4415352">
                  <a:extLst>
                    <a:ext uri="{9D8B030D-6E8A-4147-A177-3AD203B41FA5}">
                      <a16:colId xmlns:a16="http://schemas.microsoft.com/office/drawing/2014/main" val="1687285653"/>
                    </a:ext>
                  </a:extLst>
                </a:gridCol>
                <a:gridCol w="1346144">
                  <a:extLst>
                    <a:ext uri="{9D8B030D-6E8A-4147-A177-3AD203B41FA5}">
                      <a16:colId xmlns:a16="http://schemas.microsoft.com/office/drawing/2014/main" val="3788965977"/>
                    </a:ext>
                  </a:extLst>
                </a:gridCol>
              </a:tblGrid>
              <a:tr h="510723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지표명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측정 방법 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측정요소 정의 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측정 주기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1886821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플라스틱 목표 재활용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달성률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플라스틱 재활용율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*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</a:t>
                      </a: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해당 행정구의 목표 재활용율</a:t>
                      </a: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자원순환정보시스템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행정구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별로 재활용율 측정하기 때문  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AIRSM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수용하는 면적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행정구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면적를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감안해서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설정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플라스틱 재활용율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- AIRSM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위치한 행정구의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플리스틱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재활용율</a:t>
                      </a:r>
                    </a:p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1092370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이용객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달성률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이용객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*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목표 </a:t>
                      </a: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 AIRSM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수용하는 지역의 유동인구 *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카페수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상가 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*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적정 퍼센트 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소상공인진흥공단의 상가정보 데이터 활용</a:t>
                      </a:r>
                      <a:endParaRPr lang="en-US" altLang="ko-KR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이용객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해당 월의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AIRSM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실제 이용객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30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58657" y="1940263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플라스틱 소재 단일화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1200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표준화 방안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361D06-B52A-4885-B1F7-5A97CD613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50" y="3052447"/>
            <a:ext cx="1080000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15297E-EACB-4C55-8FB5-F45DED6235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151" y="3052447"/>
            <a:ext cx="1080000" cy="10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AEADD7-450A-4C6F-B8FE-FA8A353EBEC1}"/>
              </a:ext>
            </a:extLst>
          </p:cNvPr>
          <p:cNvSpPr txBox="1"/>
          <p:nvPr/>
        </p:nvSpPr>
        <p:spPr>
          <a:xfrm>
            <a:off x="8148997" y="428467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업사이클링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AD157F-4C6B-44A1-BF80-B4B7D219F792}"/>
              </a:ext>
            </a:extLst>
          </p:cNvPr>
          <p:cNvSpPr txBox="1"/>
          <p:nvPr/>
        </p:nvSpPr>
        <p:spPr>
          <a:xfrm>
            <a:off x="3207069" y="4304263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PET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소재 통일 및 양각 로고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E4A85A-D867-4804-8691-26799D8C6A72}"/>
              </a:ext>
            </a:extLst>
          </p:cNvPr>
          <p:cNvSpPr txBox="1"/>
          <p:nvPr/>
        </p:nvSpPr>
        <p:spPr>
          <a:xfrm>
            <a:off x="3583683" y="48151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C51B3C-0606-4282-A3B9-7B127D725BF6}"/>
              </a:ext>
            </a:extLst>
          </p:cNvPr>
          <p:cNvSpPr txBox="1"/>
          <p:nvPr/>
        </p:nvSpPr>
        <p:spPr>
          <a:xfrm>
            <a:off x="5883851" y="4304262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재활용률 증가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10AA476-A43A-4BD4-B69A-CD2388A470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00" y="303396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74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17229" y="1825916"/>
            <a:ext cx="3727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 보완 및 서비스 확대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확대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5AEADD7-450A-4C6F-B8FE-FA8A353EBEC1}"/>
              </a:ext>
            </a:extLst>
          </p:cNvPr>
          <p:cNvSpPr txBox="1"/>
          <p:nvPr/>
        </p:nvSpPr>
        <p:spPr>
          <a:xfrm>
            <a:off x="3843187" y="4161870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포인트 사용 제휴카페 및 기업선정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AD157F-4C6B-44A1-BF80-B4B7D219F792}"/>
              </a:ext>
            </a:extLst>
          </p:cNvPr>
          <p:cNvSpPr txBox="1"/>
          <p:nvPr/>
        </p:nvSpPr>
        <p:spPr>
          <a:xfrm>
            <a:off x="8507279" y="4161873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모든 플라스틱 소재로 확대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E4A85A-D867-4804-8691-26799D8C6A72}"/>
              </a:ext>
            </a:extLst>
          </p:cNvPr>
          <p:cNvSpPr txBox="1"/>
          <p:nvPr/>
        </p:nvSpPr>
        <p:spPr>
          <a:xfrm>
            <a:off x="1387517" y="46628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C51B3C-0606-4282-A3B9-7B127D725BF6}"/>
              </a:ext>
            </a:extLst>
          </p:cNvPr>
          <p:cNvSpPr txBox="1"/>
          <p:nvPr/>
        </p:nvSpPr>
        <p:spPr>
          <a:xfrm>
            <a:off x="2072192" y="4161872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알림서비스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A8CA3-CCB0-4D57-94AB-5AD9007CE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51" y="2889000"/>
            <a:ext cx="1080000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A955C4-24D5-49C1-AC90-741F3524FB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29" y="2889000"/>
            <a:ext cx="1080000" cy="10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707158-0D76-403D-A1F7-E64D74ADBC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69" y="2889000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EC0D3E-1171-4231-B64D-B7F98A0088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07" y="2823847"/>
            <a:ext cx="1080000" cy="10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46B6EC-BAE2-48F6-AD25-1F1DA6A6CA28}"/>
              </a:ext>
            </a:extLst>
          </p:cNvPr>
          <p:cNvSpPr txBox="1"/>
          <p:nvPr/>
        </p:nvSpPr>
        <p:spPr>
          <a:xfrm>
            <a:off x="6556748" y="4161871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지역별 재활용률 순위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EF6DCC-BAE8-4983-BA9D-0ED66BBEC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475" y="870944"/>
            <a:ext cx="8557502" cy="5987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79459B-9697-4960-8C6F-A95C3F252210}"/>
              </a:ext>
            </a:extLst>
          </p:cNvPr>
          <p:cNvSpPr txBox="1"/>
          <p:nvPr/>
        </p:nvSpPr>
        <p:spPr>
          <a:xfrm>
            <a:off x="5871597" y="3070837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컵 투입구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57E731-4442-4919-901E-C9B1123D5FBD}"/>
              </a:ext>
            </a:extLst>
          </p:cNvPr>
          <p:cNvSpPr txBox="1"/>
          <p:nvPr/>
        </p:nvSpPr>
        <p:spPr>
          <a:xfrm>
            <a:off x="3284573" y="4696894"/>
            <a:ext cx="811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PET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84B980-15FD-4512-BBB0-C808B697AAAF}"/>
              </a:ext>
            </a:extLst>
          </p:cNvPr>
          <p:cNvSpPr txBox="1"/>
          <p:nvPr/>
        </p:nvSpPr>
        <p:spPr>
          <a:xfrm>
            <a:off x="4185685" y="306559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터치스크린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03EB6-D5E5-4E6C-ACF1-776505FD6B62}"/>
              </a:ext>
            </a:extLst>
          </p:cNvPr>
          <p:cNvSpPr txBox="1"/>
          <p:nvPr/>
        </p:nvSpPr>
        <p:spPr>
          <a:xfrm>
            <a:off x="5166564" y="4686414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PP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E8417-90BE-45C5-A459-6A748FE35DB2}"/>
              </a:ext>
            </a:extLst>
          </p:cNvPr>
          <p:cNvSpPr txBox="1"/>
          <p:nvPr/>
        </p:nvSpPr>
        <p:spPr>
          <a:xfrm>
            <a:off x="6858754" y="4696894"/>
            <a:ext cx="60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PS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4720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9" grpId="0"/>
      <p:bldP spid="20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782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느낀 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B31589-AE1C-4589-9665-BD2269F94F92}"/>
              </a:ext>
            </a:extLst>
          </p:cNvPr>
          <p:cNvGrpSpPr/>
          <p:nvPr/>
        </p:nvGrpSpPr>
        <p:grpSpPr>
          <a:xfrm>
            <a:off x="384019" y="4814906"/>
            <a:ext cx="1800000" cy="1800000"/>
            <a:chOff x="4974772" y="1609168"/>
            <a:chExt cx="2106910" cy="21654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34693D7-B015-4C75-98A0-6492E95EB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505" t="24982" r="34474" b="18736"/>
            <a:stretch/>
          </p:blipFill>
          <p:spPr>
            <a:xfrm>
              <a:off x="4974772" y="1609168"/>
              <a:ext cx="2072175" cy="2048686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7672BFD-D562-48DA-808B-18CF421F4B7B}"/>
                </a:ext>
              </a:extLst>
            </p:cNvPr>
            <p:cNvSpPr/>
            <p:nvPr/>
          </p:nvSpPr>
          <p:spPr>
            <a:xfrm>
              <a:off x="4983468" y="1676414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EF392E-B5CF-43C3-AC69-96FD746A510E}"/>
              </a:ext>
            </a:extLst>
          </p:cNvPr>
          <p:cNvGrpSpPr/>
          <p:nvPr/>
        </p:nvGrpSpPr>
        <p:grpSpPr>
          <a:xfrm>
            <a:off x="359890" y="904291"/>
            <a:ext cx="1800000" cy="1800000"/>
            <a:chOff x="7496835" y="1947386"/>
            <a:chExt cx="2098214" cy="209821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254B282-2109-4C02-824A-A2CA2534C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450" t="26586" r="35726" b="22212"/>
            <a:stretch/>
          </p:blipFill>
          <p:spPr>
            <a:xfrm>
              <a:off x="7496835" y="2010886"/>
              <a:ext cx="2098214" cy="2026168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BDF057-4D3A-45CA-989F-46831858F4FB}"/>
                </a:ext>
              </a:extLst>
            </p:cNvPr>
            <p:cNvSpPr/>
            <p:nvPr/>
          </p:nvSpPr>
          <p:spPr>
            <a:xfrm>
              <a:off x="7496835" y="1947386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1A4C331-0419-47AA-9FA2-906A129A3760}"/>
              </a:ext>
            </a:extLst>
          </p:cNvPr>
          <p:cNvGrpSpPr/>
          <p:nvPr/>
        </p:nvGrpSpPr>
        <p:grpSpPr>
          <a:xfrm>
            <a:off x="349411" y="2852348"/>
            <a:ext cx="1800000" cy="1800000"/>
            <a:chOff x="401160" y="1863991"/>
            <a:chExt cx="2098214" cy="211525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B1CF7F9-E368-466E-84EA-4969A7978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810" t="26377" r="32500" b="10580"/>
            <a:stretch/>
          </p:blipFill>
          <p:spPr>
            <a:xfrm>
              <a:off x="501899" y="1863991"/>
              <a:ext cx="1896735" cy="2057555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55427EC-4051-4A1B-9B3B-D93124D899FF}"/>
                </a:ext>
              </a:extLst>
            </p:cNvPr>
            <p:cNvSpPr/>
            <p:nvPr/>
          </p:nvSpPr>
          <p:spPr>
            <a:xfrm>
              <a:off x="401160" y="1881032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4475B0-8623-47DC-9360-7B9602E352D6}"/>
              </a:ext>
            </a:extLst>
          </p:cNvPr>
          <p:cNvSpPr txBox="1"/>
          <p:nvPr/>
        </p:nvSpPr>
        <p:spPr>
          <a:xfrm>
            <a:off x="2261276" y="775609"/>
            <a:ext cx="9638654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김창준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Cloud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조원들과 함께 유사 서비스 현장답사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CEO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면담을 통해 실현가능성 있고 유용한 서비스를 만들려고 노력했습니다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과정에서 기술 자체 뿐만 아니라 비즈니스 모델과 정책까지 고려해야만 실제로 사람들이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쓸만한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서비스가 나온다는 것을 다시 한번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깨달았습니다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융복합 프로젝트는 데이터 연계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통합 과정이 이루어지기 때문에 더욱 의사소통이 중요했는데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좋은 조원들 덕분에 목표로 했던 것을 끝마칠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성격이 좋고 열정이 넘치는 조원들을 만나 많은 에너지를 받았습니다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프로젝트를 성공적으로 마치기 위해 각자의 자리에서 고생한 팀원들에게 고마웠습니다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3223B-DE5D-4F5E-B2D8-5042C734A4E7}"/>
              </a:ext>
            </a:extLst>
          </p:cNvPr>
          <p:cNvSpPr txBox="1"/>
          <p:nvPr/>
        </p:nvSpPr>
        <p:spPr>
          <a:xfrm>
            <a:off x="2261276" y="2780746"/>
            <a:ext cx="9638654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박나영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en-US" altLang="ko-KR" sz="1400" b="1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BigData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AI, IoT,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클라우드 분들과 한 팀이 되어 프로젝트를 진행하면서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다른 기술들을 알 수 있는 좋은 기회였습니다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처음에는 서로 다른 기술을 어떻게 잘 연결해서 결과물을 낼 수 있을까 하는 걱정이 들었는데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팀원들이 열심히 공부도 하고 열심히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해주신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덕분에 좋은 결과물을 낸 것 같아 뿌듯합니다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저는 빅데이터 반으로서 어떠한 역할을 할 수 있을지에 대해 고민을 많이 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멘토분들과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상담을 진행한 결과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AIRSM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최적화 위치를 선정하는 작업을 중점적으로 진행하였습니다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프로젝트에서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동떨어져있는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것이 아닌가 하는 고민도 있었지만 팀원들이 지지해 준 덕분에 잘 끝마칠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한달동안 정말 고생 많았습니다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3C16C-CC99-4CA7-8CDF-1679386B0157}"/>
              </a:ext>
            </a:extLst>
          </p:cNvPr>
          <p:cNvSpPr txBox="1"/>
          <p:nvPr/>
        </p:nvSpPr>
        <p:spPr>
          <a:xfrm>
            <a:off x="2261276" y="5164309"/>
            <a:ext cx="8848681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심영석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AI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철저한 프로젝트 수행계획에도 불구하고 실제로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WBS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맞춰 작업을 진행하는 것이 어려웠습니다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하지만 그에 따른 계획을 팀원들과 함께 전면 수정해가며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완성도를 높일 수 있는 방안에 대해 고민하며 성공적으로 프로젝트를 수행할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함께 고생한 우리 팀과 다른 교육생들도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고생많았습니다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502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4C8601-1DAF-4952-8326-34871FAE398E}"/>
              </a:ext>
            </a:extLst>
          </p:cNvPr>
          <p:cNvGrpSpPr/>
          <p:nvPr/>
        </p:nvGrpSpPr>
        <p:grpSpPr>
          <a:xfrm>
            <a:off x="245858" y="99730"/>
            <a:ext cx="2053767" cy="675879"/>
            <a:chOff x="177014" y="135673"/>
            <a:chExt cx="2053767" cy="67587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57DFFF-458E-4D4F-B7E6-CF7A3E8B1A24}"/>
                </a:ext>
              </a:extLst>
            </p:cNvPr>
            <p:cNvSpPr txBox="1"/>
            <p:nvPr/>
          </p:nvSpPr>
          <p:spPr>
            <a:xfrm>
              <a:off x="177014" y="135673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수행결과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FD11C7-D13F-4FB4-8906-4A8F153731F6}"/>
                </a:ext>
              </a:extLst>
            </p:cNvPr>
            <p:cNvSpPr txBox="1"/>
            <p:nvPr/>
          </p:nvSpPr>
          <p:spPr>
            <a:xfrm>
              <a:off x="177014" y="472998"/>
              <a:ext cx="782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느낀 점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611EDEC-E7A3-4E7B-B3E7-ADE97BEDE59F}"/>
              </a:ext>
            </a:extLst>
          </p:cNvPr>
          <p:cNvSpPr txBox="1"/>
          <p:nvPr/>
        </p:nvSpPr>
        <p:spPr>
          <a:xfrm>
            <a:off x="2721354" y="895703"/>
            <a:ext cx="911631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정은경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AI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달이라는 짧은 시간이었지만 각자의 역할에 책임감을 갖고 목표한 바를 달성하기 위해 노력하는 자세를 배울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또한 다양한 관점으로 문제를 바라보는 방법을 배울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마지막으로 문서작성과 커뮤니케이션의 중요성을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깨달았습니다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wbs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아키텍처 설계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to do list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등을 작성함으로써 시간을 효율적으로 관리하고 각자 작업한 내용을 쉽게 파악할 수 있었습니다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멀티캠퍼스에서 총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번의 프로젝트를 진행하였는데 직접 디바이스를 제작하는 것은 이번이 처음이었습니다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가족보다 더 많은 시간을 팀원들과 함께 보내며 기획했던 것을 실제로 도출했을 때의 설렘을 잊지 못할 것 같습니다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융복합 프로젝트를 통해 각자의 역량을 마음껏 발휘할 수 있어서 좋았습니다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함께한 팀원들에게 감사하고 다들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꽃길을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걸었으면 좋겠습니다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B069CDE-5ED8-4D78-9141-454C24E33EA5}"/>
              </a:ext>
            </a:extLst>
          </p:cNvPr>
          <p:cNvGrpSpPr/>
          <p:nvPr/>
        </p:nvGrpSpPr>
        <p:grpSpPr>
          <a:xfrm>
            <a:off x="354332" y="1234885"/>
            <a:ext cx="2160000" cy="2160000"/>
            <a:chOff x="2692716" y="1863991"/>
            <a:chExt cx="2106910" cy="222255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861EFA5-0DA6-4B3A-8C86-635C9BF8C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58" t="22175" r="33921" b="18456"/>
            <a:stretch/>
          </p:blipFill>
          <p:spPr>
            <a:xfrm>
              <a:off x="2692716" y="1863991"/>
              <a:ext cx="2098214" cy="2128403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C23E2D0-0DFC-4854-B200-66D04BD5C122}"/>
                </a:ext>
              </a:extLst>
            </p:cNvPr>
            <p:cNvSpPr/>
            <p:nvPr/>
          </p:nvSpPr>
          <p:spPr>
            <a:xfrm>
              <a:off x="2701412" y="1988336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19241A-17A1-4C27-B4E3-C4B9C8413A63}"/>
              </a:ext>
            </a:extLst>
          </p:cNvPr>
          <p:cNvGrpSpPr/>
          <p:nvPr/>
        </p:nvGrpSpPr>
        <p:grpSpPr>
          <a:xfrm>
            <a:off x="358046" y="3693675"/>
            <a:ext cx="2160000" cy="2160000"/>
            <a:chOff x="9609574" y="1595127"/>
            <a:chExt cx="2098214" cy="209821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87A945D-3EB4-44C6-B5F4-A04050805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79" t="29420" r="37665" b="19156"/>
            <a:stretch/>
          </p:blipFill>
          <p:spPr>
            <a:xfrm>
              <a:off x="9819334" y="1603674"/>
              <a:ext cx="1699796" cy="1986006"/>
            </a:xfrm>
            <a:prstGeom prst="rect">
              <a:avLst/>
            </a:pr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C20F055-4653-4FC0-9E96-007602805BEB}"/>
                </a:ext>
              </a:extLst>
            </p:cNvPr>
            <p:cNvSpPr/>
            <p:nvPr/>
          </p:nvSpPr>
          <p:spPr>
            <a:xfrm>
              <a:off x="9609574" y="1595127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FC832C-60C1-4A8C-8E67-938C1E79E4E2}"/>
              </a:ext>
            </a:extLst>
          </p:cNvPr>
          <p:cNvSpPr txBox="1"/>
          <p:nvPr/>
        </p:nvSpPr>
        <p:spPr>
          <a:xfrm>
            <a:off x="2733983" y="3980172"/>
            <a:ext cx="9099971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한상범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IoT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 분야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각기 다른 성격을 가진 사람들과 같은 목표를 가지고 프로젝트를 진행하는 것은 새로운 경험이었다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알지 못했던 분야에서 색다른 경험을 얻을 수 있었고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팀원들로부터 다양한 지식을 배울 수 있었다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팀원들의 노력하는 분위기 덕분에 덩달아 열심히 할 수 있었고 스스로도 성장할 수 있는 계기가 된 것 같다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하면 할수록 더 많은 것을 할 수 있었을 텐데 하는 아쉬움도 남지만 그럼에도 불구하고 시간 내에 엄청난 결과물을 만들었다는 점도 상당히 뿌듯하다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앞으로 어떤 프로젝트를 하게 되더라도 이번 프로젝트가 가장 기억남을 것 같다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913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70900" y="1643162"/>
            <a:ext cx="382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최근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년간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생활계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플라스틱 폐기물 발생량</a:t>
            </a:r>
            <a:r>
              <a:rPr lang="en-US" altLang="ko-KR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</a:t>
            </a:r>
            <a:r>
              <a:rPr lang="en-US" altLang="ko-KR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톤</a:t>
            </a:r>
            <a:r>
              <a:rPr lang="en-US" altLang="ko-KR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69597" y="4594214"/>
            <a:ext cx="146386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한국환경공단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242119" y="5436060"/>
            <a:ext cx="1021433" cy="701278"/>
            <a:chOff x="1480588" y="4435673"/>
            <a:chExt cx="1021433" cy="701278"/>
          </a:xfrm>
        </p:grpSpPr>
        <p:sp>
          <p:nvSpPr>
            <p:cNvPr id="25" name="TextBox 24"/>
            <p:cNvSpPr txBox="1"/>
            <p:nvPr/>
          </p:nvSpPr>
          <p:spPr>
            <a:xfrm>
              <a:off x="1480588" y="4435673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핵심 </a:t>
              </a:r>
              <a:r>
                <a:rPr lang="ko-KR" altLang="en-US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키워드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1270" y="4675286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/>
                  </a:solidFill>
                </a:rPr>
                <a:t>내용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5858" y="99730"/>
            <a:ext cx="2650084" cy="675879"/>
            <a:chOff x="177014" y="135673"/>
            <a:chExt cx="2650084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650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주제선정 배경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재활용 현황</a:t>
              </a:r>
            </a:p>
          </p:txBody>
        </p:sp>
      </p:grpSp>
      <p:pic>
        <p:nvPicPr>
          <p:cNvPr id="2051" name="Picture 3">
            <a:extLst>
              <a:ext uri="{FF2B5EF4-FFF2-40B4-BE49-F238E27FC236}">
                <a16:creationId xmlns:a16="http://schemas.microsoft.com/office/drawing/2014/main" id="{1B492505-4527-42CC-9B6A-4B83D7147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9"/>
          <a:stretch/>
        </p:blipFill>
        <p:spPr bwMode="auto">
          <a:xfrm>
            <a:off x="445560" y="2093580"/>
            <a:ext cx="5500687" cy="244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2760BB-4F76-4426-A807-04EE1D775E52}"/>
              </a:ext>
            </a:extLst>
          </p:cNvPr>
          <p:cNvSpPr txBox="1"/>
          <p:nvPr/>
        </p:nvSpPr>
        <p:spPr>
          <a:xfrm>
            <a:off x="8061214" y="166092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대한민국 플라스틱 재활용률</a:t>
            </a:r>
            <a:endParaRPr lang="ko-KR" altLang="en-US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22BB9B-244A-4D43-B813-4F3B71C9C7FE}"/>
              </a:ext>
            </a:extLst>
          </p:cNvPr>
          <p:cNvSpPr txBox="1"/>
          <p:nvPr/>
        </p:nvSpPr>
        <p:spPr>
          <a:xfrm>
            <a:off x="5057519" y="4614103"/>
            <a:ext cx="982961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자료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0D2C3-F418-41DE-AC4D-86136B873BBC}"/>
              </a:ext>
            </a:extLst>
          </p:cNvPr>
          <p:cNvSpPr txBox="1"/>
          <p:nvPr/>
        </p:nvSpPr>
        <p:spPr>
          <a:xfrm>
            <a:off x="1592917" y="5510643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년간 생활 플라스틱 폐기물 지속적으로 증가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 가구 및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포장음식 수요증가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이후 가속화 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4AA391-062D-4380-9B97-C91827A42B6A}"/>
              </a:ext>
            </a:extLst>
          </p:cNvPr>
          <p:cNvSpPr txBox="1"/>
          <p:nvPr/>
        </p:nvSpPr>
        <p:spPr>
          <a:xfrm>
            <a:off x="6949532" y="5589948"/>
            <a:ext cx="4395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실질 재활용률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40%</a:t>
            </a:r>
          </a:p>
          <a:p>
            <a:pPr algn="ctr"/>
            <a:r>
              <a:rPr lang="en-US" altLang="ko-KR" sz="1600" b="0" i="0" dirty="0">
                <a:solidFill>
                  <a:srgbClr val="11111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</a:t>
            </a:r>
            <a:r>
              <a:rPr lang="ko-KR" altLang="en-US" sz="1600" dirty="0">
                <a:solidFill>
                  <a:srgbClr val="11111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분리수거를 하더라도 대부분의 쓰레기 매립</a:t>
            </a:r>
            <a:r>
              <a:rPr lang="en-US" altLang="ko-KR" sz="1600" dirty="0">
                <a:solidFill>
                  <a:srgbClr val="11111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rgbClr val="11111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소각</a:t>
            </a:r>
            <a:endParaRPr lang="ko-KR" altLang="en-US" sz="1600" b="0" i="0" dirty="0">
              <a:solidFill>
                <a:srgbClr val="11111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당신의 재활용 수고, 60%는 그대로 버려진다">
            <a:extLst>
              <a:ext uri="{FF2B5EF4-FFF2-40B4-BE49-F238E27FC236}">
                <a16:creationId xmlns:a16="http://schemas.microsoft.com/office/drawing/2014/main" id="{2DCA79CE-54B4-4175-B466-E06EC3697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/>
          <a:stretch/>
        </p:blipFill>
        <p:spPr bwMode="auto">
          <a:xfrm>
            <a:off x="6461359" y="2224118"/>
            <a:ext cx="5372100" cy="22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576CF0-4FD6-402B-BA20-22EEA67A7C97}"/>
              </a:ext>
            </a:extLst>
          </p:cNvPr>
          <p:cNvSpPr txBox="1"/>
          <p:nvPr/>
        </p:nvSpPr>
        <p:spPr>
          <a:xfrm>
            <a:off x="3466059" y="1068894"/>
            <a:ext cx="6989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지속적인 플라스틱의 이용 증가</a:t>
            </a:r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BUT </a:t>
            </a:r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재활용률 ↓</a:t>
            </a:r>
          </a:p>
        </p:txBody>
      </p:sp>
    </p:spTree>
    <p:extLst>
      <p:ext uri="{BB962C8B-B14F-4D97-AF65-F5344CB8AC3E}">
        <p14:creationId xmlns:p14="http://schemas.microsoft.com/office/powerpoint/2010/main" val="1730067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06407" y="2716352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Q&amp;A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40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5233987" y="209549"/>
            <a:ext cx="1714501" cy="319723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후뢰시맨</a:t>
            </a:r>
            <a:endParaRPr lang="ko-KR" altLang="en-US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788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789004" y="2623046"/>
            <a:ext cx="460446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THANK YOU</a:t>
            </a:r>
          </a:p>
          <a:p>
            <a:pPr algn="ctr"/>
            <a:r>
              <a:rPr lang="en-US" altLang="ko-KR" sz="4000" dirty="0">
                <a:solidFill>
                  <a:srgbClr val="40548C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HAVE A 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NICE DAY!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40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5233987" y="209549"/>
            <a:ext cx="1714501" cy="319723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후뢰시맨</a:t>
            </a:r>
            <a:endParaRPr lang="ko-KR" altLang="en-US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042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83351" y="271635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참고</a:t>
            </a:r>
            <a:endParaRPr lang="en-US" altLang="ko-KR" sz="4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40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5233987" y="209549"/>
            <a:ext cx="1714501" cy="319723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후뢰시맨</a:t>
            </a:r>
            <a:endParaRPr lang="ko-KR" altLang="en-US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678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168CF08-6DD2-4991-8B4C-1F18AFED6BB7}"/>
              </a:ext>
            </a:extLst>
          </p:cNvPr>
          <p:cNvSpPr txBox="1"/>
          <p:nvPr/>
        </p:nvSpPr>
        <p:spPr>
          <a:xfrm>
            <a:off x="298434" y="1342440"/>
            <a:ext cx="3340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서울생활인구 데이터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.csv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 (2019.12 – 2020.11)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200" i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62764" y="968455"/>
            <a:ext cx="1201985" cy="26157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V1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유동인구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4D3D802-C4BF-471A-BE6D-6A52238C0F04}"/>
              </a:ext>
            </a:extLst>
          </p:cNvPr>
          <p:cNvSpPr txBox="1"/>
          <p:nvPr/>
        </p:nvSpPr>
        <p:spPr>
          <a:xfrm>
            <a:off x="298434" y="1597095"/>
            <a:ext cx="6490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서울시와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KT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공공빅데이터와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통신데이터를 이용하여 추계한 서울의 특정지역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특정시점에 존재하는 모든 인구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F05F63A-5B74-4B35-A82A-5AF04B3C02F5}"/>
              </a:ext>
            </a:extLst>
          </p:cNvPr>
          <p:cNvGrpSpPr/>
          <p:nvPr/>
        </p:nvGrpSpPr>
        <p:grpSpPr>
          <a:xfrm>
            <a:off x="417417" y="2420852"/>
            <a:ext cx="5500165" cy="3508729"/>
            <a:chOff x="6649614" y="1006146"/>
            <a:chExt cx="5500165" cy="350872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8F70DF5-E383-400A-8C60-BA62A3A7B5C0}"/>
                </a:ext>
              </a:extLst>
            </p:cNvPr>
            <p:cNvSpPr/>
            <p:nvPr/>
          </p:nvSpPr>
          <p:spPr>
            <a:xfrm>
              <a:off x="6649614" y="1006146"/>
              <a:ext cx="5438345" cy="35087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Google Shape;118;p3">
              <a:extLst>
                <a:ext uri="{FF2B5EF4-FFF2-40B4-BE49-F238E27FC236}">
                  <a16:creationId xmlns:a16="http://schemas.microsoft.com/office/drawing/2014/main" id="{58D9C155-3FD0-4444-8EAD-247EC20B35B7}"/>
                </a:ext>
              </a:extLst>
            </p:cNvPr>
            <p:cNvSpPr txBox="1"/>
            <p:nvPr/>
          </p:nvSpPr>
          <p:spPr>
            <a:xfrm>
              <a:off x="7897240" y="4091069"/>
              <a:ext cx="3136335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8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~ 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8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20/30/40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대 남녀 </a:t>
              </a:r>
              <a:endParaRPr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endParaRPr>
            </a:p>
          </p:txBody>
        </p:sp>
        <p:sp>
          <p:nvSpPr>
            <p:cNvPr id="97" name="Google Shape;118;p3">
              <a:extLst>
                <a:ext uri="{FF2B5EF4-FFF2-40B4-BE49-F238E27FC236}">
                  <a16:creationId xmlns:a16="http://schemas.microsoft.com/office/drawing/2014/main" id="{7C1FD695-28F5-4FBE-9EEA-CBDABE2AB179}"/>
                </a:ext>
              </a:extLst>
            </p:cNvPr>
            <p:cNvSpPr txBox="1"/>
            <p:nvPr/>
          </p:nvSpPr>
          <p:spPr>
            <a:xfrm>
              <a:off x="9879862" y="3878523"/>
              <a:ext cx="209125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ko-KR" altLang="en-US" sz="8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서울시 업종별 내외국인 신한카드 매출데이터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D3BB344-C35C-46EF-AF07-2E3E31DD0C7F}"/>
                </a:ext>
              </a:extLst>
            </p:cNvPr>
            <p:cNvGrpSpPr/>
            <p:nvPr/>
          </p:nvGrpSpPr>
          <p:grpSpPr>
            <a:xfrm>
              <a:off x="6766457" y="1128900"/>
              <a:ext cx="5383322" cy="2755919"/>
              <a:chOff x="6059488" y="1095497"/>
              <a:chExt cx="6107001" cy="3133091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6C5D0D63-60E5-4DE3-BCB9-06BB363DBBC8}"/>
                  </a:ext>
                </a:extLst>
              </p:cNvPr>
              <p:cNvSpPr/>
              <p:nvPr/>
            </p:nvSpPr>
            <p:spPr>
              <a:xfrm>
                <a:off x="6059488" y="1095497"/>
                <a:ext cx="5904323" cy="3133091"/>
              </a:xfrm>
              <a:prstGeom prst="roundRect">
                <a:avLst>
                  <a:gd name="adj" fmla="val 67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Google Shape;118;p3">
                <a:extLst>
                  <a:ext uri="{FF2B5EF4-FFF2-40B4-BE49-F238E27FC236}">
                    <a16:creationId xmlns:a16="http://schemas.microsoft.com/office/drawing/2014/main" id="{395FE314-30D5-4843-A799-8264EEFBDA60}"/>
                  </a:ext>
                </a:extLst>
              </p:cNvPr>
              <p:cNvSpPr txBox="1"/>
              <p:nvPr/>
            </p:nvSpPr>
            <p:spPr>
              <a:xfrm>
                <a:off x="6726954" y="1230972"/>
                <a:ext cx="1849355" cy="261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1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시간대별 카페 이용건수 </a:t>
                </a:r>
                <a:endParaRPr lang="en-US" altLang="ko-KR" sz="11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04" name="Google Shape;118;p3">
                <a:extLst>
                  <a:ext uri="{FF2B5EF4-FFF2-40B4-BE49-F238E27FC236}">
                    <a16:creationId xmlns:a16="http://schemas.microsoft.com/office/drawing/2014/main" id="{C8E9A7A1-D1B0-4993-816B-219AA5F56D7E}"/>
                  </a:ext>
                </a:extLst>
              </p:cNvPr>
              <p:cNvSpPr txBox="1"/>
              <p:nvPr/>
            </p:nvSpPr>
            <p:spPr>
              <a:xfrm>
                <a:off x="9838757" y="1202711"/>
                <a:ext cx="1849355" cy="2615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1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성연령별 카페 이용 건수</a:t>
                </a:r>
                <a:endParaRPr lang="en-US" altLang="ko-KR" sz="11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F8EFE9BA-387E-424F-84B2-ABCA5FF8EC70}"/>
                  </a:ext>
                </a:extLst>
              </p:cNvPr>
              <p:cNvGrpSpPr/>
              <p:nvPr/>
            </p:nvGrpSpPr>
            <p:grpSpPr>
              <a:xfrm>
                <a:off x="9289914" y="1492542"/>
                <a:ext cx="2876575" cy="2559854"/>
                <a:chOff x="8777500" y="1538572"/>
                <a:chExt cx="3031663" cy="2682499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962990FF-9CAB-4A63-981D-C02AFE7F8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349" t="5528" b="5569"/>
                <a:stretch/>
              </p:blipFill>
              <p:spPr>
                <a:xfrm>
                  <a:off x="8777500" y="1538572"/>
                  <a:ext cx="2587276" cy="2379853"/>
                </a:xfrm>
                <a:prstGeom prst="rect">
                  <a:avLst/>
                </a:prstGeom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723EE94C-A8E9-4B5E-BEB6-92D8E49A01AE}"/>
                    </a:ext>
                  </a:extLst>
                </p:cNvPr>
                <p:cNvSpPr/>
                <p:nvPr/>
              </p:nvSpPr>
              <p:spPr>
                <a:xfrm>
                  <a:off x="8822013" y="3913407"/>
                  <a:ext cx="2197100" cy="307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Google Shape;118;p3">
                  <a:extLst>
                    <a:ext uri="{FF2B5EF4-FFF2-40B4-BE49-F238E27FC236}">
                      <a16:creationId xmlns:a16="http://schemas.microsoft.com/office/drawing/2014/main" id="{30F433A2-97B0-4EC5-A47E-7EC8381FB485}"/>
                    </a:ext>
                  </a:extLst>
                </p:cNvPr>
                <p:cNvSpPr txBox="1"/>
                <p:nvPr/>
              </p:nvSpPr>
              <p:spPr>
                <a:xfrm>
                  <a:off x="8804347" y="3906606"/>
                  <a:ext cx="3004816" cy="25661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10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20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40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50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60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 </a:t>
                  </a: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70</a:t>
                  </a:r>
                  <a:r>
                    <a:rPr lang="ko-KR" altLang="en-US" sz="800" dirty="0" err="1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대이상</a:t>
                  </a:r>
                  <a:r>
                    <a:rPr lang="ko-KR" altLang="en-US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 </a:t>
                  </a:r>
                  <a:endParaRPr lang="en-US" altLang="ko-KR" sz="8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pic>
              <p:nvPicPr>
                <p:cNvPr id="115" name="그림 114">
                  <a:extLst>
                    <a:ext uri="{FF2B5EF4-FFF2-40B4-BE49-F238E27FC236}">
                      <a16:creationId xmlns:a16="http://schemas.microsoft.com/office/drawing/2014/main" id="{9BF172D1-9F48-413B-8E32-B305CEF42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7511" t="42665" r="222" b="41822"/>
                <a:stretch/>
              </p:blipFill>
              <p:spPr>
                <a:xfrm>
                  <a:off x="10814746" y="2375065"/>
                  <a:ext cx="558957" cy="706865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DC81B4E-79FF-49F4-937D-AC425BA42D90}"/>
                  </a:ext>
                </a:extLst>
              </p:cNvPr>
              <p:cNvGrpSpPr/>
              <p:nvPr/>
            </p:nvGrpSpPr>
            <p:grpSpPr>
              <a:xfrm>
                <a:off x="6262164" y="1541610"/>
                <a:ext cx="2473625" cy="2405103"/>
                <a:chOff x="5749761" y="1587641"/>
                <a:chExt cx="2584815" cy="2497855"/>
              </a:xfrm>
            </p:grpSpPr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2F4BBB67-71A5-4A12-A534-E85456E438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982" t="4284" b="3168"/>
                <a:stretch/>
              </p:blipFill>
              <p:spPr>
                <a:xfrm>
                  <a:off x="5749761" y="1587641"/>
                  <a:ext cx="2418166" cy="2330784"/>
                </a:xfrm>
                <a:prstGeom prst="rect">
                  <a:avLst/>
                </a:prstGeom>
              </p:spPr>
            </p:pic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2D785B34-A846-4AE7-B7A1-3D29BD9720CC}"/>
                    </a:ext>
                  </a:extLst>
                </p:cNvPr>
                <p:cNvSpPr/>
                <p:nvPr/>
              </p:nvSpPr>
              <p:spPr>
                <a:xfrm>
                  <a:off x="5865935" y="3849722"/>
                  <a:ext cx="2281508" cy="2095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Google Shape;118;p3">
                  <a:extLst>
                    <a:ext uri="{FF2B5EF4-FFF2-40B4-BE49-F238E27FC236}">
                      <a16:creationId xmlns:a16="http://schemas.microsoft.com/office/drawing/2014/main" id="{887A8857-472E-42EF-A8BE-113F02E1D978}"/>
                    </a:ext>
                  </a:extLst>
                </p:cNvPr>
                <p:cNvSpPr txBox="1"/>
                <p:nvPr/>
              </p:nvSpPr>
              <p:spPr>
                <a:xfrm>
                  <a:off x="5833119" y="3831169"/>
                  <a:ext cx="2501457" cy="2543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800" dirty="0">
                      <a:solidFill>
                        <a:schemeClr val="dk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0          5          10        15         20</a:t>
                  </a:r>
                </a:p>
              </p:txBody>
            </p:sp>
          </p:grp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0123AF46-CE3A-4486-AA5E-D25C91A15424}"/>
                  </a:ext>
                </a:extLst>
              </p:cNvPr>
              <p:cNvSpPr/>
              <p:nvPr/>
            </p:nvSpPr>
            <p:spPr>
              <a:xfrm>
                <a:off x="9670638" y="1549065"/>
                <a:ext cx="898858" cy="2408798"/>
              </a:xfrm>
              <a:prstGeom prst="rect">
                <a:avLst/>
              </a:prstGeom>
              <a:noFill/>
              <a:ln w="158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3C361D5B-7E40-486E-B5DC-CD1FDE3D7068}"/>
                  </a:ext>
                </a:extLst>
              </p:cNvPr>
              <p:cNvSpPr/>
              <p:nvPr/>
            </p:nvSpPr>
            <p:spPr>
              <a:xfrm>
                <a:off x="7143751" y="1561453"/>
                <a:ext cx="1073149" cy="2333322"/>
              </a:xfrm>
              <a:prstGeom prst="rect">
                <a:avLst/>
              </a:prstGeom>
              <a:noFill/>
              <a:ln w="158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98" name="표 98">
            <a:extLst>
              <a:ext uri="{FF2B5EF4-FFF2-40B4-BE49-F238E27FC236}">
                <a16:creationId xmlns:a16="http://schemas.microsoft.com/office/drawing/2014/main" id="{16F25312-91E6-43EE-B709-04E5227011F7}"/>
              </a:ext>
            </a:extLst>
          </p:cNvPr>
          <p:cNvGraphicFramePr>
            <a:graphicFrameLocks noGrp="1"/>
          </p:cNvGraphicFramePr>
          <p:nvPr/>
        </p:nvGraphicFramePr>
        <p:xfrm>
          <a:off x="6210345" y="2836436"/>
          <a:ext cx="3622038" cy="120276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03673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기준일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ID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시간대구분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남자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0</a:t>
                      </a: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세부터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9</a:t>
                      </a: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세까지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여자 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70</a:t>
                      </a: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세 이상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20191201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11110530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557.2168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642.1214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20201130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11110550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245.1091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760.632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graphicFrame>
        <p:nvGraphicFramePr>
          <p:cNvPr id="120" name="표 98">
            <a:extLst>
              <a:ext uri="{FF2B5EF4-FFF2-40B4-BE49-F238E27FC236}">
                <a16:creationId xmlns:a16="http://schemas.microsoft.com/office/drawing/2014/main" id="{4907BE70-DA06-4728-997B-190B19878D2E}"/>
              </a:ext>
            </a:extLst>
          </p:cNvPr>
          <p:cNvGraphicFramePr>
            <a:graphicFrameLocks noGrp="1"/>
          </p:cNvGraphicFramePr>
          <p:nvPr/>
        </p:nvGraphicFramePr>
        <p:xfrm>
          <a:off x="10279083" y="2836436"/>
          <a:ext cx="1612472" cy="11972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0623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0623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en-US" altLang="ko-KR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유동인구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청운효자동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101234.2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둔촌제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2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130945.8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63909"/>
                  </a:ext>
                </a:extLst>
              </a:tr>
            </a:tbl>
          </a:graphicData>
        </a:graphic>
      </p:graphicFrame>
      <p:sp>
        <p:nvSpPr>
          <p:cNvPr id="143" name="TextBox 142">
            <a:extLst>
              <a:ext uri="{FF2B5EF4-FFF2-40B4-BE49-F238E27FC236}">
                <a16:creationId xmlns:a16="http://schemas.microsoft.com/office/drawing/2014/main" id="{B24C42A3-939C-4DB5-8432-EB7D28AFE8AF}"/>
              </a:ext>
            </a:extLst>
          </p:cNvPr>
          <p:cNvSpPr txBox="1"/>
          <p:nvPr/>
        </p:nvSpPr>
        <p:spPr>
          <a:xfrm>
            <a:off x="6113790" y="2146855"/>
            <a:ext cx="1835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유동인구 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4F8047A-A9F6-49ED-8FAC-F3AAFE3D7DA9}"/>
              </a:ext>
            </a:extLst>
          </p:cNvPr>
          <p:cNvSpPr/>
          <p:nvPr/>
        </p:nvSpPr>
        <p:spPr>
          <a:xfrm>
            <a:off x="6210345" y="2454398"/>
            <a:ext cx="3622038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서울 생활인구 데이터   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2019.12.01 ~ 2020.11.30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7A9E3C7-63A4-4B0D-B825-E159AF1AC7DA}"/>
              </a:ext>
            </a:extLst>
          </p:cNvPr>
          <p:cNvSpPr/>
          <p:nvPr/>
        </p:nvSpPr>
        <p:spPr>
          <a:xfrm>
            <a:off x="10279084" y="2454398"/>
            <a:ext cx="1612472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일평균</a:t>
            </a:r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생활인구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0382CCF-6684-4B3D-B320-14D5627C5AEF}"/>
              </a:ext>
            </a:extLst>
          </p:cNvPr>
          <p:cNvSpPr txBox="1"/>
          <p:nvPr/>
        </p:nvSpPr>
        <p:spPr>
          <a:xfrm>
            <a:off x="6157018" y="4267566"/>
            <a:ext cx="1835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유동인구 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4A924FF-251F-4364-9B4C-EBAB7120D983}"/>
              </a:ext>
            </a:extLst>
          </p:cNvPr>
          <p:cNvCxnSpPr/>
          <p:nvPr/>
        </p:nvCxnSpPr>
        <p:spPr>
          <a:xfrm>
            <a:off x="9916018" y="3483495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표 98">
            <a:extLst>
              <a:ext uri="{FF2B5EF4-FFF2-40B4-BE49-F238E27FC236}">
                <a16:creationId xmlns:a16="http://schemas.microsoft.com/office/drawing/2014/main" id="{769ECD1C-01AD-4871-8898-96604B0D6F15}"/>
              </a:ext>
            </a:extLst>
          </p:cNvPr>
          <p:cNvGraphicFramePr>
            <a:graphicFrameLocks noGrp="1"/>
          </p:cNvGraphicFramePr>
          <p:nvPr/>
        </p:nvGraphicFramePr>
        <p:xfrm>
          <a:off x="6187333" y="4982529"/>
          <a:ext cx="3622038" cy="121372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03673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03673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기준일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ID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시간대구분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여자 </a:t>
                      </a:r>
                      <a:r>
                        <a:rPr lang="en-US" altLang="ko-KR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70</a:t>
                      </a: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세 이상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20191201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11110530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32.3593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20201130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11110550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72.7635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DA37E1-06C7-493C-9C67-CAFC6FD8057D}"/>
              </a:ext>
            </a:extLst>
          </p:cNvPr>
          <p:cNvSpPr/>
          <p:nvPr/>
        </p:nvSpPr>
        <p:spPr>
          <a:xfrm>
            <a:off x="6187333" y="4600491"/>
            <a:ext cx="3622038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서울 생활인구 데이터   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2019.12.01 ~ 2020.11.30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BEF3559-ADA5-474A-9E77-1E1D19C0CEB3}"/>
              </a:ext>
            </a:extLst>
          </p:cNvPr>
          <p:cNvSpPr/>
          <p:nvPr/>
        </p:nvSpPr>
        <p:spPr>
          <a:xfrm>
            <a:off x="10143261" y="4600491"/>
            <a:ext cx="1815181" cy="3243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일평균</a:t>
            </a:r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생활인구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C6A99673-D6E8-4FBC-9509-FD961D39FB51}"/>
              </a:ext>
            </a:extLst>
          </p:cNvPr>
          <p:cNvCxnSpPr/>
          <p:nvPr/>
        </p:nvCxnSpPr>
        <p:spPr>
          <a:xfrm>
            <a:off x="9867605" y="5618437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1" name="표 98">
            <a:extLst>
              <a:ext uri="{FF2B5EF4-FFF2-40B4-BE49-F238E27FC236}">
                <a16:creationId xmlns:a16="http://schemas.microsoft.com/office/drawing/2014/main" id="{FA953915-FC47-498A-AA85-AB01F9FE48D3}"/>
              </a:ext>
            </a:extLst>
          </p:cNvPr>
          <p:cNvGraphicFramePr>
            <a:graphicFrameLocks noGrp="1"/>
          </p:cNvGraphicFramePr>
          <p:nvPr/>
        </p:nvGraphicFramePr>
        <p:xfrm>
          <a:off x="10169014" y="4981662"/>
          <a:ext cx="1789428" cy="121372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9647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유동인구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4038.533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19905.37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grpSp>
        <p:nvGrpSpPr>
          <p:cNvPr id="40" name="Google Shape;123;p3">
            <a:extLst>
              <a:ext uri="{FF2B5EF4-FFF2-40B4-BE49-F238E27FC236}">
                <a16:creationId xmlns:a16="http://schemas.microsoft.com/office/drawing/2014/main" id="{58AF30EC-1C61-43DF-85DC-1322F0266451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41" name="Google Shape;124;p3">
              <a:extLst>
                <a:ext uri="{FF2B5EF4-FFF2-40B4-BE49-F238E27FC236}">
                  <a16:creationId xmlns:a16="http://schemas.microsoft.com/office/drawing/2014/main" id="{FB70D61D-8B57-4DDD-A241-6EFFB57D9A1F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42" name="Google Shape;125;p3">
              <a:extLst>
                <a:ext uri="{FF2B5EF4-FFF2-40B4-BE49-F238E27FC236}">
                  <a16:creationId xmlns:a16="http://schemas.microsoft.com/office/drawing/2014/main" id="{192659BF-8FA7-4DFA-9E32-2BB3BCF9D84F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864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62764" y="968455"/>
            <a:ext cx="1201985" cy="26157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V2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카페 수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6E4720-D5FF-4D8D-9038-89149AA70E88}"/>
              </a:ext>
            </a:extLst>
          </p:cNvPr>
          <p:cNvSpPr txBox="1"/>
          <p:nvPr/>
        </p:nvSpPr>
        <p:spPr>
          <a:xfrm>
            <a:off x="298434" y="1342440"/>
            <a:ext cx="338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200" i="1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소상공인시장진흥공단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_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상가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상권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OPEN API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FC23C7-172A-45DA-8D90-00B552FE3691}"/>
              </a:ext>
            </a:extLst>
          </p:cNvPr>
          <p:cNvSpPr txBox="1"/>
          <p:nvPr/>
        </p:nvSpPr>
        <p:spPr>
          <a:xfrm>
            <a:off x="275284" y="2914743"/>
            <a:ext cx="1467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 latinLnBrk="1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업종별 상가업소 조회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B0EF2-53BF-4A10-8943-79DB0FAFCABD}"/>
              </a:ext>
            </a:extLst>
          </p:cNvPr>
          <p:cNvSpPr txBox="1"/>
          <p:nvPr/>
        </p:nvSpPr>
        <p:spPr>
          <a:xfrm>
            <a:off x="314273" y="1573344"/>
            <a:ext cx="6490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영업 중인 전국 상가업소 데이터를 제공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상호명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업종코드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업종명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지번주소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도로명주소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경도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위도 등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33" name="표 98">
            <a:extLst>
              <a:ext uri="{FF2B5EF4-FFF2-40B4-BE49-F238E27FC236}">
                <a16:creationId xmlns:a16="http://schemas.microsoft.com/office/drawing/2014/main" id="{E42AC4A9-F826-4632-AF67-593B92C6C1CE}"/>
              </a:ext>
            </a:extLst>
          </p:cNvPr>
          <p:cNvGraphicFramePr>
            <a:graphicFrameLocks noGrp="1"/>
          </p:cNvGraphicFramePr>
          <p:nvPr/>
        </p:nvGraphicFramePr>
        <p:xfrm>
          <a:off x="1880830" y="2691830"/>
          <a:ext cx="1769000" cy="64027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4500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84500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</a:tblGrid>
              <a:tr h="32304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중분류 코드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중분류명 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strike="noStrike" cap="none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커피점</a:t>
                      </a:r>
                      <a:r>
                        <a:rPr lang="en-US" altLang="ko-KR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</a:tbl>
          </a:graphicData>
        </a:graphic>
      </p:graphicFrame>
      <p:graphicFrame>
        <p:nvGraphicFramePr>
          <p:cNvPr id="37" name="표 98">
            <a:extLst>
              <a:ext uri="{FF2B5EF4-FFF2-40B4-BE49-F238E27FC236}">
                <a16:creationId xmlns:a16="http://schemas.microsoft.com/office/drawing/2014/main" id="{C7A810EC-9D5F-4557-80CE-1B3105383217}"/>
              </a:ext>
            </a:extLst>
          </p:cNvPr>
          <p:cNvGraphicFramePr>
            <a:graphicFrameLocks noGrp="1"/>
          </p:cNvGraphicFramePr>
          <p:nvPr/>
        </p:nvGraphicFramePr>
        <p:xfrm>
          <a:off x="3998777" y="2163133"/>
          <a:ext cx="1769000" cy="223225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4500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84500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</a:tblGrid>
              <a:tr h="323040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소분류 코드</a:t>
                      </a:r>
                      <a:endParaRPr 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소분류명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15616"/>
                  </a:ext>
                </a:extLst>
              </a:tr>
              <a:tr h="323040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Q12A04</a:t>
                      </a:r>
                      <a:endParaRPr 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보드게임카페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Q12A05</a:t>
                      </a:r>
                      <a:endParaRPr 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사주카페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Q12A03</a:t>
                      </a:r>
                      <a:endParaRPr 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생과일주스전문점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3653468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Q12A07</a:t>
                      </a:r>
                      <a:endParaRPr 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애견카페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345034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Q12A06</a:t>
                      </a:r>
                      <a:endParaRPr 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전통찻집</a:t>
                      </a: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인삼찻집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755094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Q12A01</a:t>
                      </a:r>
                      <a:endParaRPr 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커피전문점</a:t>
                      </a:r>
                      <a:r>
                        <a:rPr lang="en-US" altLang="ko-KR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</a:t>
                      </a:r>
                      <a:r>
                        <a:rPr lang="en-US" altLang="ko-KR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다방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5367246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3243B86-8266-4ED1-BC26-F5D83FBC20BB}"/>
              </a:ext>
            </a:extLst>
          </p:cNvPr>
          <p:cNvCxnSpPr>
            <a:cxnSpLocks/>
          </p:cNvCxnSpPr>
          <p:nvPr/>
        </p:nvCxnSpPr>
        <p:spPr>
          <a:xfrm>
            <a:off x="1588239" y="3030434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17873C4-EC43-4CC1-B2E2-B35764ADDE09}"/>
              </a:ext>
            </a:extLst>
          </p:cNvPr>
          <p:cNvCxnSpPr/>
          <p:nvPr/>
        </p:nvCxnSpPr>
        <p:spPr>
          <a:xfrm>
            <a:off x="3703767" y="3030434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98">
            <a:extLst>
              <a:ext uri="{FF2B5EF4-FFF2-40B4-BE49-F238E27FC236}">
                <a16:creationId xmlns:a16="http://schemas.microsoft.com/office/drawing/2014/main" id="{6818FEFB-0675-434A-9CD6-CB37199C40B3}"/>
              </a:ext>
            </a:extLst>
          </p:cNvPr>
          <p:cNvGraphicFramePr>
            <a:graphicFrameLocks noGrp="1"/>
          </p:cNvGraphicFramePr>
          <p:nvPr/>
        </p:nvGraphicFramePr>
        <p:xfrm>
          <a:off x="6109897" y="2729226"/>
          <a:ext cx="4034520" cy="120575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72420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72420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307789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상가명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행정동코드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X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 좌표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Y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좌표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스타벅스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11110530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127.00223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37.582184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11110550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126.93664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37.555779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85F6C28-15B7-4658-A288-E448813FBBB6}"/>
              </a:ext>
            </a:extLst>
          </p:cNvPr>
          <p:cNvCxnSpPr/>
          <p:nvPr/>
        </p:nvCxnSpPr>
        <p:spPr>
          <a:xfrm>
            <a:off x="5826410" y="3232773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98">
            <a:extLst>
              <a:ext uri="{FF2B5EF4-FFF2-40B4-BE49-F238E27FC236}">
                <a16:creationId xmlns:a16="http://schemas.microsoft.com/office/drawing/2014/main" id="{EC931B79-83B5-4606-918B-7019C5F31935}"/>
              </a:ext>
            </a:extLst>
          </p:cNvPr>
          <p:cNvGraphicFramePr>
            <a:graphicFrameLocks noGrp="1"/>
          </p:cNvGraphicFramePr>
          <p:nvPr/>
        </p:nvGraphicFramePr>
        <p:xfrm>
          <a:off x="10393514" y="2729226"/>
          <a:ext cx="1612472" cy="11972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0623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0623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수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 err="1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청운효자동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55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…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 err="1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둔촌제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2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46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6390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0DCFE5-B696-4A0D-8CB3-F353F01B64C4}"/>
              </a:ext>
            </a:extLst>
          </p:cNvPr>
          <p:cNvSpPr/>
          <p:nvPr/>
        </p:nvSpPr>
        <p:spPr>
          <a:xfrm>
            <a:off x="10393514" y="2337218"/>
            <a:ext cx="1612472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카페 수 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AF1048F-8BAF-4ADE-8E31-B03ABE50B981}"/>
              </a:ext>
            </a:extLst>
          </p:cNvPr>
          <p:cNvCxnSpPr/>
          <p:nvPr/>
        </p:nvCxnSpPr>
        <p:spPr>
          <a:xfrm>
            <a:off x="10144417" y="3385173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98">
            <a:extLst>
              <a:ext uri="{FF2B5EF4-FFF2-40B4-BE49-F238E27FC236}">
                <a16:creationId xmlns:a16="http://schemas.microsoft.com/office/drawing/2014/main" id="{A3025DAD-09CA-4D6B-8212-98356E23678F}"/>
              </a:ext>
            </a:extLst>
          </p:cNvPr>
          <p:cNvGraphicFramePr>
            <a:graphicFrameLocks noGrp="1"/>
          </p:cNvGraphicFramePr>
          <p:nvPr/>
        </p:nvGraphicFramePr>
        <p:xfrm>
          <a:off x="10169014" y="4774137"/>
          <a:ext cx="1789428" cy="120824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9647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ko-KR" altLang="en-US" sz="7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425FE0-E650-47C3-BC48-DF6A76CC7237}"/>
              </a:ext>
            </a:extLst>
          </p:cNvPr>
          <p:cNvSpPr/>
          <p:nvPr/>
        </p:nvSpPr>
        <p:spPr>
          <a:xfrm>
            <a:off x="10143261" y="4395383"/>
            <a:ext cx="1815181" cy="3243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lang="ko-KR" altLang="en-US" sz="105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E597585-49D8-45FB-8E10-24BF6A9BD03A}"/>
              </a:ext>
            </a:extLst>
          </p:cNvPr>
          <p:cNvCxnSpPr/>
          <p:nvPr/>
        </p:nvCxnSpPr>
        <p:spPr>
          <a:xfrm>
            <a:off x="7975600" y="3934981"/>
            <a:ext cx="2032000" cy="1443278"/>
          </a:xfrm>
          <a:prstGeom prst="bentConnector3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1FBA6F3-299C-47DE-9DF3-124F9FCCFB1E}"/>
              </a:ext>
            </a:extLst>
          </p:cNvPr>
          <p:cNvSpPr txBox="1"/>
          <p:nvPr/>
        </p:nvSpPr>
        <p:spPr>
          <a:xfrm>
            <a:off x="7076032" y="5551494"/>
            <a:ext cx="2896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en-US" altLang="ko-KR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shp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-&gt; </a:t>
            </a:r>
            <a:r>
              <a:rPr lang="en-US" altLang="ko-KR" sz="11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QGIS</a:t>
            </a:r>
            <a:r>
              <a:rPr lang="en-US" altLang="ko-KR" sz="1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집계구별 카페 수 추출  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 latinLnBrk="1"/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8F23DB5-65E1-4CA1-A150-DFE274DC0693}"/>
              </a:ext>
            </a:extLst>
          </p:cNvPr>
          <p:cNvSpPr/>
          <p:nvPr/>
        </p:nvSpPr>
        <p:spPr>
          <a:xfrm>
            <a:off x="6104023" y="2331317"/>
            <a:ext cx="4026537" cy="3243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 카페 업종 상가 데이터 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2020.11.23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B29C09-261B-49B8-8F97-4C5D1D8DCD45}"/>
              </a:ext>
            </a:extLst>
          </p:cNvPr>
          <p:cNvSpPr txBox="1"/>
          <p:nvPr/>
        </p:nvSpPr>
        <p:spPr>
          <a:xfrm>
            <a:off x="3517916" y="4587534"/>
            <a:ext cx="2896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보드게임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사주카페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애견카페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전통찻집 삭제  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 latinLnBrk="1"/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C57B40-AE9B-4B8B-8D0B-B06884D1454F}"/>
              </a:ext>
            </a:extLst>
          </p:cNvPr>
          <p:cNvSpPr txBox="1"/>
          <p:nvPr/>
        </p:nvSpPr>
        <p:spPr>
          <a:xfrm>
            <a:off x="10256845" y="2050114"/>
            <a:ext cx="1835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카페 수 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A69791-6F3C-4E06-917C-2B013D959A17}"/>
              </a:ext>
            </a:extLst>
          </p:cNvPr>
          <p:cNvSpPr txBox="1"/>
          <p:nvPr/>
        </p:nvSpPr>
        <p:spPr>
          <a:xfrm>
            <a:off x="9960893" y="4119479"/>
            <a:ext cx="1835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카페 수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7" name="Google Shape;123;p3">
            <a:extLst>
              <a:ext uri="{FF2B5EF4-FFF2-40B4-BE49-F238E27FC236}">
                <a16:creationId xmlns:a16="http://schemas.microsoft.com/office/drawing/2014/main" id="{9F8A6EA9-13BB-4325-9A0B-0990A8E59EC0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8" name="Google Shape;124;p3">
              <a:extLst>
                <a:ext uri="{FF2B5EF4-FFF2-40B4-BE49-F238E27FC236}">
                  <a16:creationId xmlns:a16="http://schemas.microsoft.com/office/drawing/2014/main" id="{8CA2D6CC-B92F-40A9-8FF0-DFABA422EDD5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2" name="Google Shape;125;p3">
              <a:extLst>
                <a:ext uri="{FF2B5EF4-FFF2-40B4-BE49-F238E27FC236}">
                  <a16:creationId xmlns:a16="http://schemas.microsoft.com/office/drawing/2014/main" id="{BA8B6E5E-832D-4B58-B857-93FC0D4E6B0A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287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93693" y="941855"/>
            <a:ext cx="3208537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V3 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카페 이용건수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V4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카페 매출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D19726-BB09-4F81-B8AC-078890943900}"/>
              </a:ext>
            </a:extLst>
          </p:cNvPr>
          <p:cNvSpPr txBox="1"/>
          <p:nvPr/>
        </p:nvSpPr>
        <p:spPr>
          <a:xfrm>
            <a:off x="298434" y="1342441"/>
            <a:ext cx="3799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서울시 업종별 내외국인 신한카드 매출데이터</a:t>
            </a:r>
            <a:r>
              <a:rPr lang="en-US" altLang="ko-KR" sz="1200" i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endParaRPr lang="ko-KR" altLang="en-US" sz="1200" i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30" name="표 98">
            <a:extLst>
              <a:ext uri="{FF2B5EF4-FFF2-40B4-BE49-F238E27FC236}">
                <a16:creationId xmlns:a16="http://schemas.microsoft.com/office/drawing/2014/main" id="{5FF07073-C93E-4400-BD54-EC277D14BD31}"/>
              </a:ext>
            </a:extLst>
          </p:cNvPr>
          <p:cNvGraphicFramePr>
            <a:graphicFrameLocks noGrp="1"/>
          </p:cNvGraphicFramePr>
          <p:nvPr/>
        </p:nvGraphicFramePr>
        <p:xfrm>
          <a:off x="526980" y="2367241"/>
          <a:ext cx="5826177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47353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55959009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3047440108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1468922407"/>
                    </a:ext>
                  </a:extLst>
                </a:gridCol>
              </a:tblGrid>
              <a:tr h="307789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업종코드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기준년월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일월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개인법인구분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성별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연령대별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카드이용금액계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카드이용건수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SB006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201912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9999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999.99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SB006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202011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9999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999.99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graphicFrame>
        <p:nvGraphicFramePr>
          <p:cNvPr id="31" name="표 98">
            <a:extLst>
              <a:ext uri="{FF2B5EF4-FFF2-40B4-BE49-F238E27FC236}">
                <a16:creationId xmlns:a16="http://schemas.microsoft.com/office/drawing/2014/main" id="{C69218E1-28F7-4F9A-9AEE-989CAFC70FC2}"/>
              </a:ext>
            </a:extLst>
          </p:cNvPr>
          <p:cNvGraphicFramePr>
            <a:graphicFrameLocks noGrp="1"/>
          </p:cNvGraphicFramePr>
          <p:nvPr/>
        </p:nvGraphicFramePr>
        <p:xfrm>
          <a:off x="6872097" y="2367241"/>
          <a:ext cx="2612740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53185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53185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53185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53185">
                  <a:extLst>
                    <a:ext uri="{9D8B030D-6E8A-4147-A177-3AD203B41FA5}">
                      <a16:colId xmlns:a16="http://schemas.microsoft.com/office/drawing/2014/main" val="3779701517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이용건수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카페매출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87C833-B540-4AB2-9122-F60A699E0B15}"/>
              </a:ext>
            </a:extLst>
          </p:cNvPr>
          <p:cNvSpPr/>
          <p:nvPr/>
        </p:nvSpPr>
        <p:spPr>
          <a:xfrm>
            <a:off x="526980" y="1889482"/>
            <a:ext cx="5826177" cy="399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성별연령대별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2019.12.01 ~ 2020.11.30 </a:t>
            </a:r>
            <a:endParaRPr lang="ko-KR" altLang="en-US" sz="10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6D9573-4918-46AC-8B47-01D258A3FAB9}"/>
              </a:ext>
            </a:extLst>
          </p:cNvPr>
          <p:cNvSpPr/>
          <p:nvPr/>
        </p:nvSpPr>
        <p:spPr>
          <a:xfrm>
            <a:off x="6870761" y="1889481"/>
            <a:ext cx="2612741" cy="399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일평균 카페 이용건수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</a:t>
            </a:r>
          </a:p>
        </p:txBody>
      </p:sp>
      <p:graphicFrame>
        <p:nvGraphicFramePr>
          <p:cNvPr id="37" name="표 98">
            <a:extLst>
              <a:ext uri="{FF2B5EF4-FFF2-40B4-BE49-F238E27FC236}">
                <a16:creationId xmlns:a16="http://schemas.microsoft.com/office/drawing/2014/main" id="{888BE9E2-9F98-4641-BE48-3018FF5E83EF}"/>
              </a:ext>
            </a:extLst>
          </p:cNvPr>
          <p:cNvGraphicFramePr>
            <a:graphicFrameLocks noGrp="1"/>
          </p:cNvGraphicFramePr>
          <p:nvPr/>
        </p:nvGraphicFramePr>
        <p:xfrm>
          <a:off x="9985307" y="2367240"/>
          <a:ext cx="1789428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96476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596476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</a:tblGrid>
              <a:tr h="354831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이용건수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카페매출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316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3167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316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11B7E9-225F-4BF8-BCEE-63BC9248EB5C}"/>
              </a:ext>
            </a:extLst>
          </p:cNvPr>
          <p:cNvSpPr/>
          <p:nvPr/>
        </p:nvSpPr>
        <p:spPr>
          <a:xfrm>
            <a:off x="9985308" y="1891805"/>
            <a:ext cx="1789428" cy="399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일평균 </a:t>
            </a:r>
            <a:endParaRPr lang="en-US" altLang="ko-KR" sz="10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</a:t>
            </a:r>
            <a:r>
              <a:rPr lang="en-US" altLang="ko-KR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06BD54B-F1EB-4A96-8144-5EDD872CF3DE}"/>
              </a:ext>
            </a:extLst>
          </p:cNvPr>
          <p:cNvCxnSpPr/>
          <p:nvPr/>
        </p:nvCxnSpPr>
        <p:spPr>
          <a:xfrm>
            <a:off x="6476222" y="3039956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D161C8B-C146-4A42-BB57-543DAB7EC226}"/>
              </a:ext>
            </a:extLst>
          </p:cNvPr>
          <p:cNvCxnSpPr/>
          <p:nvPr/>
        </p:nvCxnSpPr>
        <p:spPr>
          <a:xfrm>
            <a:off x="9633309" y="3019390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86BEB85-4285-453A-B0F2-30D4E5A09576}"/>
              </a:ext>
            </a:extLst>
          </p:cNvPr>
          <p:cNvSpPr txBox="1"/>
          <p:nvPr/>
        </p:nvSpPr>
        <p:spPr>
          <a:xfrm>
            <a:off x="7250236" y="3731678"/>
            <a:ext cx="1937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 코드에서 행정동 추출</a:t>
            </a:r>
            <a:endParaRPr lang="en-US" altLang="ko-KR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쌩활인구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 참고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59B8BB-9F97-41D5-A2E9-7E9A638BF17D}"/>
              </a:ext>
            </a:extLst>
          </p:cNvPr>
          <p:cNvSpPr txBox="1"/>
          <p:nvPr/>
        </p:nvSpPr>
        <p:spPr>
          <a:xfrm>
            <a:off x="6774435" y="1582150"/>
            <a:ext cx="2380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카페 이용건수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BBA7BA-4894-4106-B420-B6143FB23F91}"/>
              </a:ext>
            </a:extLst>
          </p:cNvPr>
          <p:cNvSpPr txBox="1"/>
          <p:nvPr/>
        </p:nvSpPr>
        <p:spPr>
          <a:xfrm>
            <a:off x="9762154" y="1553995"/>
            <a:ext cx="2380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카페 이용건수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ABDE34-FA40-4B90-8BA2-3DFF9912C909}"/>
              </a:ext>
            </a:extLst>
          </p:cNvPr>
          <p:cNvSpPr/>
          <p:nvPr/>
        </p:nvSpPr>
        <p:spPr>
          <a:xfrm>
            <a:off x="398475" y="4614036"/>
            <a:ext cx="3208537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AB6A8C-C398-4BBC-A558-E95320727B77}"/>
              </a:ext>
            </a:extLst>
          </p:cNvPr>
          <p:cNvSpPr/>
          <p:nvPr/>
        </p:nvSpPr>
        <p:spPr>
          <a:xfrm>
            <a:off x="526981" y="4275068"/>
            <a:ext cx="2051120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최종 데이터 프레임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14068E-2D4A-46E5-9C3B-B4A38DFBDAA4}"/>
              </a:ext>
            </a:extLst>
          </p:cNvPr>
          <p:cNvCxnSpPr>
            <a:cxnSpLocks/>
          </p:cNvCxnSpPr>
          <p:nvPr/>
        </p:nvCxnSpPr>
        <p:spPr>
          <a:xfrm>
            <a:off x="447560" y="4247052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98">
            <a:extLst>
              <a:ext uri="{FF2B5EF4-FFF2-40B4-BE49-F238E27FC236}">
                <a16:creationId xmlns:a16="http://schemas.microsoft.com/office/drawing/2014/main" id="{4E031E35-AF9F-4226-9E29-712BA5699D95}"/>
              </a:ext>
            </a:extLst>
          </p:cNvPr>
          <p:cNvGraphicFramePr>
            <a:graphicFrameLocks noGrp="1"/>
          </p:cNvGraphicFramePr>
          <p:nvPr/>
        </p:nvGraphicFramePr>
        <p:xfrm>
          <a:off x="6294027" y="5102540"/>
          <a:ext cx="3884118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47353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647353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307789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집계구코드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유동인구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수 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이용건수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매출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4038.533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...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1101072010002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19905.37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graphicFrame>
        <p:nvGraphicFramePr>
          <p:cNvPr id="23" name="표 98">
            <a:extLst>
              <a:ext uri="{FF2B5EF4-FFF2-40B4-BE49-F238E27FC236}">
                <a16:creationId xmlns:a16="http://schemas.microsoft.com/office/drawing/2014/main" id="{313A775D-1723-4F29-B802-880E518E9DBA}"/>
              </a:ext>
            </a:extLst>
          </p:cNvPr>
          <p:cNvGraphicFramePr>
            <a:graphicFrameLocks noGrp="1"/>
          </p:cNvGraphicFramePr>
          <p:nvPr/>
        </p:nvGraphicFramePr>
        <p:xfrm>
          <a:off x="553768" y="5116670"/>
          <a:ext cx="3236766" cy="13051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39461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877380341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4145470607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2942187897"/>
                    </a:ext>
                  </a:extLst>
                </a:gridCol>
                <a:gridCol w="539461">
                  <a:extLst>
                    <a:ext uri="{9D8B030D-6E8A-4147-A177-3AD203B41FA5}">
                      <a16:colId xmlns:a16="http://schemas.microsoft.com/office/drawing/2014/main" val="26514793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헹정동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 명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행정동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코드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유동인구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수 </a:t>
                      </a:r>
                      <a:endParaRPr lang="ko-KR" altLang="en-US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</a:t>
                      </a:r>
                      <a:endParaRPr lang="en-US" altLang="ko-KR" sz="800" b="1" i="0" u="none" strike="noStrike" cap="none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이용건수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1" i="0" u="none" strike="noStrike" cap="none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카페 매출</a:t>
                      </a:r>
                    </a:p>
                  </a:txBody>
                  <a:tcPr anchor="ctr">
                    <a:solidFill>
                      <a:srgbClr val="4054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고덕제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1101053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101234.2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156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보라매동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1101060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  <a:sym typeface="Arial"/>
                        </a:rPr>
                        <a:t>130945.8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234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XXXX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2A58708-D1CC-4F56-98DB-1E3431930008}"/>
              </a:ext>
            </a:extLst>
          </p:cNvPr>
          <p:cNvSpPr txBox="1"/>
          <p:nvPr/>
        </p:nvSpPr>
        <p:spPr>
          <a:xfrm>
            <a:off x="393693" y="4749686"/>
            <a:ext cx="2380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 프레임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5CFF1-49B3-4FA9-8DD7-921BB3D0E1E3}"/>
              </a:ext>
            </a:extLst>
          </p:cNvPr>
          <p:cNvSpPr txBox="1"/>
          <p:nvPr/>
        </p:nvSpPr>
        <p:spPr>
          <a:xfrm>
            <a:off x="3815504" y="5116670"/>
            <a:ext cx="24411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행정동 코드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통일 </a:t>
            </a:r>
            <a:endParaRPr lang="en-US" altLang="ko-KR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통계청 행정동 코드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집계구 경계 지도</a:t>
            </a:r>
            <a:r>
              <a:rPr lang="en-US" altLang="ko-KR" sz="1100" dirty="0"/>
              <a:t>) </a:t>
            </a:r>
          </a:p>
          <a:p>
            <a:r>
              <a:rPr lang="en-US" altLang="ko-KR" sz="1100" dirty="0"/>
              <a:t>2. </a:t>
            </a:r>
            <a:r>
              <a:rPr lang="ko-KR" altLang="en-US" sz="1100" dirty="0"/>
              <a:t>행정안전부 행정동 코드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카페 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3. </a:t>
            </a:r>
            <a:r>
              <a:rPr lang="ko-KR" altLang="en-US" sz="1100" dirty="0"/>
              <a:t>과거 행정안전부 행정동 코드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생활인구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0B2983-B8B7-4445-BEC3-99E38E35EF0F}"/>
              </a:ext>
            </a:extLst>
          </p:cNvPr>
          <p:cNvSpPr txBox="1"/>
          <p:nvPr/>
        </p:nvSpPr>
        <p:spPr>
          <a:xfrm>
            <a:off x="6096000" y="4785018"/>
            <a:ext cx="2380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집계구별 데이터 프레임</a:t>
            </a:r>
            <a:endParaRPr lang="ko-KR" altLang="en-US" sz="11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3" name="Google Shape;123;p3">
            <a:extLst>
              <a:ext uri="{FF2B5EF4-FFF2-40B4-BE49-F238E27FC236}">
                <a16:creationId xmlns:a16="http://schemas.microsoft.com/office/drawing/2014/main" id="{C4D5E2DC-E1C2-4674-8962-2FAC9E44E0F3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35" name="Google Shape;124;p3">
              <a:extLst>
                <a:ext uri="{FF2B5EF4-FFF2-40B4-BE49-F238E27FC236}">
                  <a16:creationId xmlns:a16="http://schemas.microsoft.com/office/drawing/2014/main" id="{3187CDBC-E247-412B-9996-6CBA6328C934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6" name="Google Shape;125;p3">
              <a:extLst>
                <a:ext uri="{FF2B5EF4-FFF2-40B4-BE49-F238E27FC236}">
                  <a16:creationId xmlns:a16="http://schemas.microsoft.com/office/drawing/2014/main" id="{FDB87E7E-9463-43A3-9817-E456086A8288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582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28039" y="968455"/>
            <a:ext cx="1518065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행정동별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시각화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47E162A-42AB-444C-9FCA-ED541060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32" t="18878" r="30986" b="13342"/>
          <a:stretch/>
        </p:blipFill>
        <p:spPr>
          <a:xfrm>
            <a:off x="1943627" y="1245165"/>
            <a:ext cx="3046946" cy="253746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3CFB49-FC87-4552-B0F6-CFCF8CC3F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09" t="71941" r="20701" b="7967"/>
          <a:stretch/>
        </p:blipFill>
        <p:spPr>
          <a:xfrm>
            <a:off x="4994193" y="1599837"/>
            <a:ext cx="786276" cy="8636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E568A2-6BDB-4E83-A110-86F270F5A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2" t="18157" r="33017" b="18818"/>
          <a:stretch/>
        </p:blipFill>
        <p:spPr>
          <a:xfrm>
            <a:off x="7066067" y="1192475"/>
            <a:ext cx="3138886" cy="276736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4A21335-BA65-46C9-9ABA-149BE39DD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01" t="62589" r="24910" b="19192"/>
          <a:stretch/>
        </p:blipFill>
        <p:spPr>
          <a:xfrm>
            <a:off x="10161411" y="1499944"/>
            <a:ext cx="563540" cy="863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8E112B-707B-49AF-83B5-3665AA7C9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33" t="23885" r="29820" b="14599"/>
          <a:stretch/>
        </p:blipFill>
        <p:spPr>
          <a:xfrm>
            <a:off x="7161415" y="4030336"/>
            <a:ext cx="3162804" cy="26152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109B1B-026B-481F-88C7-53C67817BC1A}"/>
              </a:ext>
            </a:extLst>
          </p:cNvPr>
          <p:cNvSpPr/>
          <p:nvPr/>
        </p:nvSpPr>
        <p:spPr>
          <a:xfrm>
            <a:off x="9872850" y="4030336"/>
            <a:ext cx="786276" cy="86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80430F1-C0B1-4D2D-BD6A-02C16953E4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690" t="22092" r="22342" b="58049"/>
          <a:stretch/>
        </p:blipFill>
        <p:spPr>
          <a:xfrm>
            <a:off x="10146575" y="4113872"/>
            <a:ext cx="854645" cy="7976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12D702-A9C1-47DF-B60C-C2636C6CDD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64" t="24565" r="32817" b="24817"/>
          <a:stretch/>
        </p:blipFill>
        <p:spPr>
          <a:xfrm>
            <a:off x="2209853" y="3959842"/>
            <a:ext cx="3278357" cy="26963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288268-6DD2-41B7-8F76-7CA78D194E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29" t="21847" r="25352" b="60856"/>
          <a:stretch/>
        </p:blipFill>
        <p:spPr>
          <a:xfrm>
            <a:off x="5038986" y="3959842"/>
            <a:ext cx="624698" cy="7579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08FCF0-C342-41BE-9E49-F006A7588155}"/>
              </a:ext>
            </a:extLst>
          </p:cNvPr>
          <p:cNvSpPr/>
          <p:nvPr/>
        </p:nvSpPr>
        <p:spPr>
          <a:xfrm>
            <a:off x="1940007" y="1422377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78F9E8-B674-49D8-A8AA-82EDB59A61F9}"/>
              </a:ext>
            </a:extLst>
          </p:cNvPr>
          <p:cNvSpPr/>
          <p:nvPr/>
        </p:nvSpPr>
        <p:spPr>
          <a:xfrm>
            <a:off x="7057187" y="1401127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174E8-3D09-4D44-ACEA-36FA1013F2DC}"/>
              </a:ext>
            </a:extLst>
          </p:cNvPr>
          <p:cNvSpPr/>
          <p:nvPr/>
        </p:nvSpPr>
        <p:spPr>
          <a:xfrm>
            <a:off x="1949275" y="4103799"/>
            <a:ext cx="1064754" cy="276711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AEFF8-268A-488D-B5BB-40DBAB1E0E4A}"/>
              </a:ext>
            </a:extLst>
          </p:cNvPr>
          <p:cNvSpPr/>
          <p:nvPr/>
        </p:nvSpPr>
        <p:spPr>
          <a:xfrm>
            <a:off x="7068029" y="3995294"/>
            <a:ext cx="1064754" cy="276711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4" name="Google Shape;123;p3">
            <a:extLst>
              <a:ext uri="{FF2B5EF4-FFF2-40B4-BE49-F238E27FC236}">
                <a16:creationId xmlns:a16="http://schemas.microsoft.com/office/drawing/2014/main" id="{A8C7A771-5704-4C19-8B4F-BA6A74DE8FF5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5" name="Google Shape;124;p3">
              <a:extLst>
                <a:ext uri="{FF2B5EF4-FFF2-40B4-BE49-F238E27FC236}">
                  <a16:creationId xmlns:a16="http://schemas.microsoft.com/office/drawing/2014/main" id="{DC12B999-B116-4E3C-81FC-AAB0AEEF933D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6" name="Google Shape;125;p3">
              <a:extLst>
                <a:ext uri="{FF2B5EF4-FFF2-40B4-BE49-F238E27FC236}">
                  <a16:creationId xmlns:a16="http://schemas.microsoft.com/office/drawing/2014/main" id="{2A0393AC-743F-4C2F-9516-5A7EE961878B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268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91296" y="985469"/>
            <a:ext cx="2420609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군집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K-means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18;p3">
            <a:extLst>
              <a:ext uri="{FF2B5EF4-FFF2-40B4-BE49-F238E27FC236}">
                <a16:creationId xmlns:a16="http://schemas.microsoft.com/office/drawing/2014/main" id="{527D4B81-5C6E-4DC0-ACA2-7A7FFB1D6616}"/>
              </a:ext>
            </a:extLst>
          </p:cNvPr>
          <p:cNvSpPr txBox="1"/>
          <p:nvPr/>
        </p:nvSpPr>
        <p:spPr>
          <a:xfrm>
            <a:off x="556638" y="1352701"/>
            <a:ext cx="114575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424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행정동 중 유사한 특성을 가진 동들끼리 몇 개의 그룹을 지어 묶고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카페수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카페 이용건수가 전반적으로 높은 그룹을 선택하기 위해 군집 분석을 진행 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45B7223-5EF6-4F71-8792-5FF88D9D98ED}"/>
              </a:ext>
            </a:extLst>
          </p:cNvPr>
          <p:cNvSpPr/>
          <p:nvPr/>
        </p:nvSpPr>
        <p:spPr>
          <a:xfrm>
            <a:off x="1188352" y="2141959"/>
            <a:ext cx="1323554" cy="1323554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6249C7-568B-47FE-B4AE-C8A58D33431A}"/>
              </a:ext>
            </a:extLst>
          </p:cNvPr>
          <p:cNvSpPr/>
          <p:nvPr/>
        </p:nvSpPr>
        <p:spPr>
          <a:xfrm>
            <a:off x="2792623" y="2141959"/>
            <a:ext cx="1323554" cy="1323554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462EAF-B7A7-409D-991F-E51E46FA718E}"/>
              </a:ext>
            </a:extLst>
          </p:cNvPr>
          <p:cNvSpPr/>
          <p:nvPr/>
        </p:nvSpPr>
        <p:spPr>
          <a:xfrm>
            <a:off x="4532523" y="2141959"/>
            <a:ext cx="1323554" cy="1323554"/>
          </a:xfrm>
          <a:prstGeom prst="ellipse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이용건수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3FB4E52-5C64-4875-B5A2-CA8302E3497F}"/>
              </a:ext>
            </a:extLst>
          </p:cNvPr>
          <p:cNvSpPr/>
          <p:nvPr/>
        </p:nvSpPr>
        <p:spPr>
          <a:xfrm>
            <a:off x="6272423" y="2141959"/>
            <a:ext cx="1323554" cy="132355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E5D52B7-7753-4E80-8725-F323625AC455}"/>
              </a:ext>
            </a:extLst>
          </p:cNvPr>
          <p:cNvSpPr/>
          <p:nvPr/>
        </p:nvSpPr>
        <p:spPr>
          <a:xfrm>
            <a:off x="7835900" y="2641600"/>
            <a:ext cx="762000" cy="330200"/>
          </a:xfrm>
          <a:prstGeom prst="rightArrow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C3FB01-206C-4052-8859-10F31D33CF7C}"/>
              </a:ext>
            </a:extLst>
          </p:cNvPr>
          <p:cNvSpPr/>
          <p:nvPr/>
        </p:nvSpPr>
        <p:spPr>
          <a:xfrm>
            <a:off x="9025725" y="1741890"/>
            <a:ext cx="2609637" cy="40006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K-means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94A4F4-6829-4A04-9589-053477926DE8}"/>
              </a:ext>
            </a:extLst>
          </p:cNvPr>
          <p:cNvSpPr/>
          <p:nvPr/>
        </p:nvSpPr>
        <p:spPr>
          <a:xfrm>
            <a:off x="9025725" y="2231500"/>
            <a:ext cx="2609636" cy="1750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클러스터내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오차제곱합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(SSE)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값이 최소가 되도록 클러스터의 중심을 결정해 나가는 방법</a:t>
            </a:r>
          </a:p>
        </p:txBody>
      </p:sp>
      <p:sp>
        <p:nvSpPr>
          <p:cNvPr id="30" name="Google Shape;118;p3">
            <a:extLst>
              <a:ext uri="{FF2B5EF4-FFF2-40B4-BE49-F238E27FC236}">
                <a16:creationId xmlns:a16="http://schemas.microsoft.com/office/drawing/2014/main" id="{D785E2F3-CB9F-4B61-8299-394E9574B96B}"/>
              </a:ext>
            </a:extLst>
          </p:cNvPr>
          <p:cNvSpPr txBox="1"/>
          <p:nvPr/>
        </p:nvSpPr>
        <p:spPr>
          <a:xfrm>
            <a:off x="543642" y="3764194"/>
            <a:ext cx="114575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 건수와 카페 매출의 상관 분석을 진행한 결과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상관관계가 높게 나타나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(0.99)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 건수만을 이용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1CFB9DD-5C6F-4024-A7FD-179181A36951}"/>
              </a:ext>
            </a:extLst>
          </p:cNvPr>
          <p:cNvCxnSpPr>
            <a:cxnSpLocks/>
          </p:cNvCxnSpPr>
          <p:nvPr/>
        </p:nvCxnSpPr>
        <p:spPr>
          <a:xfrm>
            <a:off x="336446" y="42666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971E05-7F44-481A-B523-945F3A70C016}"/>
              </a:ext>
            </a:extLst>
          </p:cNvPr>
          <p:cNvSpPr/>
          <p:nvPr/>
        </p:nvSpPr>
        <p:spPr>
          <a:xfrm>
            <a:off x="91296" y="4370684"/>
            <a:ext cx="2055003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엘보우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(elbow)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법</a:t>
            </a:r>
          </a:p>
        </p:txBody>
      </p:sp>
      <p:sp>
        <p:nvSpPr>
          <p:cNvPr id="39" name="Google Shape;118;p3">
            <a:extLst>
              <a:ext uri="{FF2B5EF4-FFF2-40B4-BE49-F238E27FC236}">
                <a16:creationId xmlns:a16="http://schemas.microsoft.com/office/drawing/2014/main" id="{10D27162-8C2F-42BC-9C06-8E15AC390A3E}"/>
              </a:ext>
            </a:extLst>
          </p:cNvPr>
          <p:cNvSpPr txBox="1"/>
          <p:nvPr/>
        </p:nvSpPr>
        <p:spPr>
          <a:xfrm>
            <a:off x="395875" y="4684558"/>
            <a:ext cx="114575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군집의 수가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개에서  증가하면서 </a:t>
            </a:r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오차제곱합의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값이 점점 줄어드는데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감소하는 기울기가 급격하게 변하는 지점을 적절한 군집 수로 판단하는 방법 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7DF381-F2BD-4BDE-A341-0E66D004D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656" y="4223557"/>
            <a:ext cx="3654344" cy="251236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71B7624-0EC2-41EE-BB84-2D223A9BD6A0}"/>
              </a:ext>
            </a:extLst>
          </p:cNvPr>
          <p:cNvSpPr/>
          <p:nvPr/>
        </p:nvSpPr>
        <p:spPr>
          <a:xfrm>
            <a:off x="7595977" y="5870702"/>
            <a:ext cx="239923" cy="9092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0135BBD-12B4-4277-B2FD-33F68283A2C1}"/>
              </a:ext>
            </a:extLst>
          </p:cNvPr>
          <p:cNvSpPr/>
          <p:nvPr/>
        </p:nvSpPr>
        <p:spPr>
          <a:xfrm>
            <a:off x="9953857" y="5949735"/>
            <a:ext cx="762000" cy="3302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118;p3">
            <a:extLst>
              <a:ext uri="{FF2B5EF4-FFF2-40B4-BE49-F238E27FC236}">
                <a16:creationId xmlns:a16="http://schemas.microsoft.com/office/drawing/2014/main" id="{3EA95E02-C2F4-445D-90BA-E08569AA88C9}"/>
              </a:ext>
            </a:extLst>
          </p:cNvPr>
          <p:cNvSpPr txBox="1"/>
          <p:nvPr/>
        </p:nvSpPr>
        <p:spPr>
          <a:xfrm>
            <a:off x="10755977" y="5873380"/>
            <a:ext cx="12582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클러스터의 개수 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4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로 진행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5" name="Google Shape;123;p3">
            <a:extLst>
              <a:ext uri="{FF2B5EF4-FFF2-40B4-BE49-F238E27FC236}">
                <a16:creationId xmlns:a16="http://schemas.microsoft.com/office/drawing/2014/main" id="{2C2856B9-2D2F-4470-BAF7-6A6BD5ABFB8B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6" name="Google Shape;124;p3">
              <a:extLst>
                <a:ext uri="{FF2B5EF4-FFF2-40B4-BE49-F238E27FC236}">
                  <a16:creationId xmlns:a16="http://schemas.microsoft.com/office/drawing/2014/main" id="{16996D60-7F43-43C0-9FF2-ED1E49D8F229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7" name="Google Shape;125;p3">
              <a:extLst>
                <a:ext uri="{FF2B5EF4-FFF2-40B4-BE49-F238E27FC236}">
                  <a16:creationId xmlns:a16="http://schemas.microsoft.com/office/drawing/2014/main" id="{6DF5CD69-770A-4641-BFD1-475253B6E7BA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066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-142880" y="985469"/>
            <a:ext cx="2420609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18;p3">
            <a:extLst>
              <a:ext uri="{FF2B5EF4-FFF2-40B4-BE49-F238E27FC236}">
                <a16:creationId xmlns:a16="http://schemas.microsoft.com/office/drawing/2014/main" id="{527D4B81-5C6E-4DC0-ACA2-7A7FFB1D6616}"/>
              </a:ext>
            </a:extLst>
          </p:cNvPr>
          <p:cNvSpPr txBox="1"/>
          <p:nvPr/>
        </p:nvSpPr>
        <p:spPr>
          <a:xfrm>
            <a:off x="3495595" y="1456581"/>
            <a:ext cx="601639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유동인구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카페 수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이용건수가 모두 압도적으로 높은 클러스터 존재 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7999F-CEF6-4629-9B99-F49D382CA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" t="6342" r="59652"/>
          <a:stretch/>
        </p:blipFill>
        <p:spPr>
          <a:xfrm>
            <a:off x="4292372" y="2353757"/>
            <a:ext cx="3447073" cy="2821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05E29D-DED2-44B8-A1F5-393CC24CEE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54" t="9091" r="61961"/>
          <a:stretch/>
        </p:blipFill>
        <p:spPr>
          <a:xfrm>
            <a:off x="730980" y="2353758"/>
            <a:ext cx="3133387" cy="2821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00C33-CD33-47A2-88BD-87B219560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9" t="3346" r="60643"/>
          <a:stretch/>
        </p:blipFill>
        <p:spPr>
          <a:xfrm>
            <a:off x="8248947" y="2216658"/>
            <a:ext cx="3332525" cy="2958850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897F6054-616B-456E-8A61-3C9048FA41A2}"/>
              </a:ext>
            </a:extLst>
          </p:cNvPr>
          <p:cNvSpPr/>
          <p:nvPr/>
        </p:nvSpPr>
        <p:spPr>
          <a:xfrm rot="2194852">
            <a:off x="2422698" y="2192175"/>
            <a:ext cx="1095739" cy="18278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2C30F53-A2D0-45A9-B5FB-BFB060F62A58}"/>
              </a:ext>
            </a:extLst>
          </p:cNvPr>
          <p:cNvSpPr/>
          <p:nvPr/>
        </p:nvSpPr>
        <p:spPr>
          <a:xfrm rot="2194852">
            <a:off x="6016320" y="2269087"/>
            <a:ext cx="1144497" cy="18679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C6E7909-FBA0-49D7-8133-5BB7B68C733C}"/>
              </a:ext>
            </a:extLst>
          </p:cNvPr>
          <p:cNvSpPr/>
          <p:nvPr/>
        </p:nvSpPr>
        <p:spPr>
          <a:xfrm rot="2194852">
            <a:off x="9918475" y="2269958"/>
            <a:ext cx="1144497" cy="17141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4141B2-300A-44F1-81FD-1EA0B2F10F67}"/>
              </a:ext>
            </a:extLst>
          </p:cNvPr>
          <p:cNvSpPr/>
          <p:nvPr/>
        </p:nvSpPr>
        <p:spPr>
          <a:xfrm>
            <a:off x="807049" y="5109445"/>
            <a:ext cx="10748466" cy="444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여의동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서교동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1.2.3.4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가동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</a:t>
            </a:r>
            <a:r>
              <a:rPr lang="en-US" altLang="ko-KR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B72C783-7954-449C-8472-0AAD128D40B7}"/>
              </a:ext>
            </a:extLst>
          </p:cNvPr>
          <p:cNvSpPr/>
          <p:nvPr/>
        </p:nvSpPr>
        <p:spPr>
          <a:xfrm>
            <a:off x="807050" y="2205144"/>
            <a:ext cx="10748465" cy="2924389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Google Shape;118;p3">
            <a:extLst>
              <a:ext uri="{FF2B5EF4-FFF2-40B4-BE49-F238E27FC236}">
                <a16:creationId xmlns:a16="http://schemas.microsoft.com/office/drawing/2014/main" id="{36488AEB-7CB6-4C7D-89A0-B22D9EAB2B68}"/>
              </a:ext>
            </a:extLst>
          </p:cNvPr>
          <p:cNvSpPr txBox="1"/>
          <p:nvPr/>
        </p:nvSpPr>
        <p:spPr>
          <a:xfrm>
            <a:off x="10175866" y="1924154"/>
            <a:ext cx="100719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Target </a:t>
            </a:r>
            <a:endParaRPr sz="16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17" name="Google Shape;123;p3">
            <a:extLst>
              <a:ext uri="{FF2B5EF4-FFF2-40B4-BE49-F238E27FC236}">
                <a16:creationId xmlns:a16="http://schemas.microsoft.com/office/drawing/2014/main" id="{AA543FF4-CAE2-4732-A64F-15DB6FAC2F24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18" name="Google Shape;124;p3">
              <a:extLst>
                <a:ext uri="{FF2B5EF4-FFF2-40B4-BE49-F238E27FC236}">
                  <a16:creationId xmlns:a16="http://schemas.microsoft.com/office/drawing/2014/main" id="{5C8238CB-BA4A-4823-AB74-6252E8B73715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9" name="Google Shape;125;p3">
              <a:extLst>
                <a:ext uri="{FF2B5EF4-FFF2-40B4-BE49-F238E27FC236}">
                  <a16:creationId xmlns:a16="http://schemas.microsoft.com/office/drawing/2014/main" id="{AC10AA43-B606-4778-B68B-2184786508FB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281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-142880" y="985469"/>
            <a:ext cx="2420609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118;p3">
            <a:extLst>
              <a:ext uri="{FF2B5EF4-FFF2-40B4-BE49-F238E27FC236}">
                <a16:creationId xmlns:a16="http://schemas.microsoft.com/office/drawing/2014/main" id="{D9031AD0-FF09-42BC-B5B1-C9E97AEF1A07}"/>
              </a:ext>
            </a:extLst>
          </p:cNvPr>
          <p:cNvSpPr txBox="1"/>
          <p:nvPr/>
        </p:nvSpPr>
        <p:spPr>
          <a:xfrm>
            <a:off x="4550684" y="3178435"/>
            <a:ext cx="267359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가락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1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900" i="1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난곡동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도림동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면목본동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…(251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sz="900" i="1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aphicFrame>
        <p:nvGraphicFramePr>
          <p:cNvPr id="42" name="표 98">
            <a:extLst>
              <a:ext uri="{FF2B5EF4-FFF2-40B4-BE49-F238E27FC236}">
                <a16:creationId xmlns:a16="http://schemas.microsoft.com/office/drawing/2014/main" id="{33C4B642-82A4-4B3B-9A72-88581EE54326}"/>
              </a:ext>
            </a:extLst>
          </p:cNvPr>
          <p:cNvGraphicFramePr>
            <a:graphicFrameLocks noGrp="1"/>
          </p:cNvGraphicFramePr>
          <p:nvPr/>
        </p:nvGraphicFramePr>
        <p:xfrm>
          <a:off x="741623" y="1866377"/>
          <a:ext cx="3796779" cy="159778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11711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314926497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36297947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4207678346"/>
                    </a:ext>
                  </a:extLst>
                </a:gridCol>
              </a:tblGrid>
              <a:tr h="3230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cluster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 err="1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cafe_num</a:t>
                      </a:r>
                      <a:endParaRPr lang="en-US" sz="1050" b="0" i="0" u="none" strike="noStrike" cap="none" dirty="0">
                        <a:solidFill>
                          <a:schemeClr val="dk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people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 err="1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card_amount</a:t>
                      </a:r>
                      <a:endParaRPr lang="en-US" sz="1050" b="0" i="0" u="none" strike="noStrike" cap="none" dirty="0">
                        <a:solidFill>
                          <a:schemeClr val="dk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 cap="none" dirty="0" err="1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card_cnt</a:t>
                      </a:r>
                      <a:endParaRPr lang="en-US" sz="1050" b="0" i="0" u="none" strike="noStrike" cap="none" dirty="0">
                        <a:solidFill>
                          <a:schemeClr val="dk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  <a:sym typeface="Arial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15616"/>
                  </a:ext>
                </a:extLst>
              </a:tr>
              <a:tr h="32304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0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429.75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836986.3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738069123.5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86323.5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63.84783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185794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71042325.49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9684.464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2</a:t>
                      </a:r>
                    </a:p>
                  </a:txBody>
                  <a:tcPr marL="6350" marR="6350" marT="635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162.5152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364465.1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271448862.8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33370.3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3653468"/>
                  </a:ext>
                </a:extLst>
              </a:tr>
              <a:tr h="31723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24.99602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88861.96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17364714.84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b="0" i="0" u="none" strike="noStrike" cap="none" dirty="0">
                          <a:solidFill>
                            <a:schemeClr val="dk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  <a:sym typeface="Arial"/>
                        </a:rPr>
                        <a:t>2600.016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345034"/>
                  </a:ext>
                </a:extLst>
              </a:tr>
            </a:tbl>
          </a:graphicData>
        </a:graphic>
      </p:graphicFrame>
      <p:sp>
        <p:nvSpPr>
          <p:cNvPr id="45" name="Google Shape;118;p3">
            <a:extLst>
              <a:ext uri="{FF2B5EF4-FFF2-40B4-BE49-F238E27FC236}">
                <a16:creationId xmlns:a16="http://schemas.microsoft.com/office/drawing/2014/main" id="{DDF38729-356F-46F9-B57F-10D93593F13A}"/>
              </a:ext>
            </a:extLst>
          </p:cNvPr>
          <p:cNvSpPr txBox="1"/>
          <p:nvPr/>
        </p:nvSpPr>
        <p:spPr>
          <a:xfrm>
            <a:off x="4547292" y="2901343"/>
            <a:ext cx="246183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가산동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상암동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압구정동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한남동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…(33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sz="900" i="1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6" name="Google Shape;118;p3">
            <a:extLst>
              <a:ext uri="{FF2B5EF4-FFF2-40B4-BE49-F238E27FC236}">
                <a16:creationId xmlns:a16="http://schemas.microsoft.com/office/drawing/2014/main" id="{4717C81E-712A-4767-AB18-C329E5230328}"/>
              </a:ext>
            </a:extLst>
          </p:cNvPr>
          <p:cNvSpPr txBox="1"/>
          <p:nvPr/>
        </p:nvSpPr>
        <p:spPr>
          <a:xfrm>
            <a:off x="4547293" y="2584064"/>
            <a:ext cx="2269334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강일동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구의제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흑석동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…(138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sz="900" i="1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47" name="Google Shape;118;p3">
            <a:extLst>
              <a:ext uri="{FF2B5EF4-FFF2-40B4-BE49-F238E27FC236}">
                <a16:creationId xmlns:a16="http://schemas.microsoft.com/office/drawing/2014/main" id="{19A8B6BC-58FF-4BC4-B669-6DBC6CD7775B}"/>
              </a:ext>
            </a:extLst>
          </p:cNvPr>
          <p:cNvSpPr txBox="1"/>
          <p:nvPr/>
        </p:nvSpPr>
        <p:spPr>
          <a:xfrm>
            <a:off x="645282" y="1404744"/>
            <a:ext cx="199473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클러스터별 각 변수 평균 </a:t>
            </a:r>
            <a:endParaRPr sz="14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5EB385-9771-427D-B21C-DF7C750AA47D}"/>
              </a:ext>
            </a:extLst>
          </p:cNvPr>
          <p:cNvSpPr txBox="1"/>
          <p:nvPr/>
        </p:nvSpPr>
        <p:spPr>
          <a:xfrm>
            <a:off x="4490775" y="2266745"/>
            <a:ext cx="22795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i="1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서교동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1.2.3.4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가동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</a:t>
            </a:r>
            <a:r>
              <a:rPr lang="en-US" altLang="ko-KR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900" i="1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0F5C074-8980-4DB4-9912-57B968C02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4" t="49841" r="6487" b="4341"/>
          <a:stretch/>
        </p:blipFill>
        <p:spPr>
          <a:xfrm>
            <a:off x="6203313" y="3831152"/>
            <a:ext cx="5542156" cy="2921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D67C68-5C62-4010-BBE3-305BC3A4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" t="5861" r="8270" b="49141"/>
          <a:stretch/>
        </p:blipFill>
        <p:spPr>
          <a:xfrm>
            <a:off x="682739" y="3662660"/>
            <a:ext cx="5621705" cy="2869497"/>
          </a:xfrm>
          <a:prstGeom prst="rect">
            <a:avLst/>
          </a:prstGeom>
        </p:spPr>
      </p:pic>
      <p:sp>
        <p:nvSpPr>
          <p:cNvPr id="26" name="Google Shape;118;p3">
            <a:extLst>
              <a:ext uri="{FF2B5EF4-FFF2-40B4-BE49-F238E27FC236}">
                <a16:creationId xmlns:a16="http://schemas.microsoft.com/office/drawing/2014/main" id="{FF939A06-E2E3-4C48-A741-71AA04FED83D}"/>
              </a:ext>
            </a:extLst>
          </p:cNvPr>
          <p:cNvSpPr txBox="1"/>
          <p:nvPr/>
        </p:nvSpPr>
        <p:spPr>
          <a:xfrm>
            <a:off x="4623352" y="1825785"/>
            <a:ext cx="100719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Target </a:t>
            </a:r>
            <a:endParaRPr sz="16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7" name="Google Shape;118;p3">
            <a:extLst>
              <a:ext uri="{FF2B5EF4-FFF2-40B4-BE49-F238E27FC236}">
                <a16:creationId xmlns:a16="http://schemas.microsoft.com/office/drawing/2014/main" id="{1C2FC1CE-3E86-4730-811F-83368118CFC8}"/>
              </a:ext>
            </a:extLst>
          </p:cNvPr>
          <p:cNvSpPr txBox="1"/>
          <p:nvPr/>
        </p:nvSpPr>
        <p:spPr>
          <a:xfrm>
            <a:off x="1965778" y="3736791"/>
            <a:ext cx="70768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유동인구</a:t>
            </a:r>
            <a:endParaRPr sz="10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8" name="Google Shape;118;p3">
            <a:extLst>
              <a:ext uri="{FF2B5EF4-FFF2-40B4-BE49-F238E27FC236}">
                <a16:creationId xmlns:a16="http://schemas.microsoft.com/office/drawing/2014/main" id="{65AA8A44-151D-4D96-9FB1-835DD2125B64}"/>
              </a:ext>
            </a:extLst>
          </p:cNvPr>
          <p:cNvSpPr txBox="1"/>
          <p:nvPr/>
        </p:nvSpPr>
        <p:spPr>
          <a:xfrm>
            <a:off x="4889410" y="3743502"/>
            <a:ext cx="70768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수 </a:t>
            </a:r>
            <a:endParaRPr sz="10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29" name="Google Shape;118;p3">
            <a:extLst>
              <a:ext uri="{FF2B5EF4-FFF2-40B4-BE49-F238E27FC236}">
                <a16:creationId xmlns:a16="http://schemas.microsoft.com/office/drawing/2014/main" id="{3FAD4F06-4D85-4949-B9D1-EB57AC24E272}"/>
              </a:ext>
            </a:extLst>
          </p:cNvPr>
          <p:cNvSpPr txBox="1"/>
          <p:nvPr/>
        </p:nvSpPr>
        <p:spPr>
          <a:xfrm>
            <a:off x="7406669" y="3758025"/>
            <a:ext cx="70768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매출  </a:t>
            </a:r>
            <a:endParaRPr sz="10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30" name="Google Shape;118;p3">
            <a:extLst>
              <a:ext uri="{FF2B5EF4-FFF2-40B4-BE49-F238E27FC236}">
                <a16:creationId xmlns:a16="http://schemas.microsoft.com/office/drawing/2014/main" id="{2A770272-1AA1-48A5-A587-DA0EC1770856}"/>
              </a:ext>
            </a:extLst>
          </p:cNvPr>
          <p:cNvSpPr txBox="1"/>
          <p:nvPr/>
        </p:nvSpPr>
        <p:spPr>
          <a:xfrm>
            <a:off x="10034640" y="3772231"/>
            <a:ext cx="106072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카페 이용건수  </a:t>
            </a:r>
            <a:endParaRPr sz="10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0" name="Google Shape;123;p3">
            <a:extLst>
              <a:ext uri="{FF2B5EF4-FFF2-40B4-BE49-F238E27FC236}">
                <a16:creationId xmlns:a16="http://schemas.microsoft.com/office/drawing/2014/main" id="{69BAD2A5-2F8F-48B4-B450-97C3079B9DBD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1" name="Google Shape;124;p3">
              <a:extLst>
                <a:ext uri="{FF2B5EF4-FFF2-40B4-BE49-F238E27FC236}">
                  <a16:creationId xmlns:a16="http://schemas.microsoft.com/office/drawing/2014/main" id="{CC02335A-FA32-421C-9D3D-D5A56F900694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2" name="Google Shape;125;p3">
              <a:extLst>
                <a:ext uri="{FF2B5EF4-FFF2-40B4-BE49-F238E27FC236}">
                  <a16:creationId xmlns:a16="http://schemas.microsoft.com/office/drawing/2014/main" id="{E0DA2790-2C4E-43D1-A940-3E4E5B06452F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65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339062" y="4729486"/>
            <a:ext cx="146386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자료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한국환경공단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211584" y="5571332"/>
            <a:ext cx="1021433" cy="701278"/>
            <a:chOff x="1480588" y="4435673"/>
            <a:chExt cx="1021433" cy="701278"/>
          </a:xfrm>
        </p:grpSpPr>
        <p:sp>
          <p:nvSpPr>
            <p:cNvPr id="25" name="TextBox 24"/>
            <p:cNvSpPr txBox="1"/>
            <p:nvPr/>
          </p:nvSpPr>
          <p:spPr>
            <a:xfrm>
              <a:off x="1480588" y="4435673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핵심 </a:t>
              </a:r>
              <a:r>
                <a:rPr lang="ko-KR" altLang="en-US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키워드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1270" y="4675286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/>
                  </a:solidFill>
                </a:rPr>
                <a:t>내용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5858" y="99730"/>
            <a:ext cx="2576346" cy="675879"/>
            <a:chOff x="177014" y="135673"/>
            <a:chExt cx="2576346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576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주제선정 배경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2095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</a:t>
              </a: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일회용컵에 초점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2760BB-4F76-4426-A807-04EE1D775E52}"/>
              </a:ext>
            </a:extLst>
          </p:cNvPr>
          <p:cNvSpPr txBox="1"/>
          <p:nvPr/>
        </p:nvSpPr>
        <p:spPr>
          <a:xfrm>
            <a:off x="8036740" y="1853790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일회용컵 재활용의 한계점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22BB9B-244A-4D43-B813-4F3B71C9C7FE}"/>
              </a:ext>
            </a:extLst>
          </p:cNvPr>
          <p:cNvSpPr txBox="1"/>
          <p:nvPr/>
        </p:nvSpPr>
        <p:spPr>
          <a:xfrm>
            <a:off x="4004583" y="5334951"/>
            <a:ext cx="982961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자료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0D2C3-F418-41DE-AC4D-86136B873BBC}"/>
              </a:ext>
            </a:extLst>
          </p:cNvPr>
          <p:cNvSpPr txBox="1"/>
          <p:nvPr/>
        </p:nvSpPr>
        <p:spPr>
          <a:xfrm>
            <a:off x="855589" y="5971441"/>
            <a:ext cx="437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컵 사용량 크게 증가했으나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회수율 현저하게 떨어짐</a:t>
            </a:r>
          </a:p>
        </p:txBody>
      </p:sp>
      <p:pic>
        <p:nvPicPr>
          <p:cNvPr id="5124" name="Picture 4" descr="'11년 새 21억개 증가' 일회용컵 사용량·회수율 2022년 6월 보증금제 시행 [아주경제차트라이더]">
            <a:extLst>
              <a:ext uri="{FF2B5EF4-FFF2-40B4-BE49-F238E27FC236}">
                <a16:creationId xmlns:a16="http://schemas.microsoft.com/office/drawing/2014/main" id="{FAC3D1E3-0554-456B-A566-26F348EE5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8" b="37407"/>
          <a:stretch/>
        </p:blipFill>
        <p:spPr bwMode="auto">
          <a:xfrm>
            <a:off x="770201" y="2174220"/>
            <a:ext cx="4466286" cy="319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A9522E-A90A-47F7-8928-F69A5BFEEBFE}"/>
              </a:ext>
            </a:extLst>
          </p:cNvPr>
          <p:cNvSpPr txBox="1"/>
          <p:nvPr/>
        </p:nvSpPr>
        <p:spPr>
          <a:xfrm>
            <a:off x="2047643" y="1783711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일회용 컵 사용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〮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회수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F16BC1-5C29-44C1-9E23-13DED54D9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07" y="2378277"/>
            <a:ext cx="5350933" cy="3009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4705D7-1CBA-4349-9FEC-C93A776CDD2A}"/>
              </a:ext>
            </a:extLst>
          </p:cNvPr>
          <p:cNvSpPr txBox="1"/>
          <p:nvPr/>
        </p:nvSpPr>
        <p:spPr>
          <a:xfrm>
            <a:off x="6367675" y="5584230"/>
            <a:ext cx="5102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수거하더라도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재활용 어려움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 algn="ctr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재질 투명하게 표시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선별 불가능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 algn="ctr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브랜드 로고 잉크 인쇄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 시 추가 공정 필요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60FBE-F1A3-4A0E-8ACE-7BB9F2C15ED5}"/>
              </a:ext>
            </a:extLst>
          </p:cNvPr>
          <p:cNvSpPr txBox="1"/>
          <p:nvPr/>
        </p:nvSpPr>
        <p:spPr>
          <a:xfrm>
            <a:off x="2800891" y="1107999"/>
            <a:ext cx="7059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일회용컵의 낮은 회수율과 잘못된 분류로 인한 환경 문제 </a:t>
            </a:r>
          </a:p>
        </p:txBody>
      </p:sp>
    </p:spTree>
    <p:extLst>
      <p:ext uri="{BB962C8B-B14F-4D97-AF65-F5344CB8AC3E}">
        <p14:creationId xmlns:p14="http://schemas.microsoft.com/office/powerpoint/2010/main" val="187013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314273" y="975120"/>
            <a:ext cx="2420609" cy="2767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 선정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 산출 방법 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표 98">
                <a:extLst>
                  <a:ext uri="{FF2B5EF4-FFF2-40B4-BE49-F238E27FC236}">
                    <a16:creationId xmlns:a16="http://schemas.microsoft.com/office/drawing/2014/main" id="{33C4B642-82A4-4B3B-9A72-88581EE54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7415" y="2276439"/>
              <a:ext cx="2565100" cy="1675840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598454">
                      <a:extLst>
                        <a:ext uri="{9D8B030D-6E8A-4147-A177-3AD203B41FA5}">
                          <a16:colId xmlns:a16="http://schemas.microsoft.com/office/drawing/2014/main" val="1126925275"/>
                        </a:ext>
                      </a:extLst>
                    </a:gridCol>
                    <a:gridCol w="966646">
                      <a:extLst>
                        <a:ext uri="{9D8B030D-6E8A-4147-A177-3AD203B41FA5}">
                          <a16:colId xmlns:a16="http://schemas.microsoft.com/office/drawing/2014/main" val="4037956756"/>
                        </a:ext>
                      </a:extLst>
                    </a:gridCol>
                  </a:tblGrid>
                  <a:tr h="33882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평가지표</a:t>
                          </a:r>
                          <a:endParaRPr lang="en-US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가중치 </a:t>
                          </a:r>
                          <a:endParaRPr lang="en-US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9915616"/>
                      </a:ext>
                    </a:extLst>
                  </a:tr>
                  <a:tr h="33882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유동인구 </a:t>
                          </a:r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=1)</a:t>
                          </a:r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0.3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60660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카페 수 </a:t>
                          </a:r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=2)</a:t>
                          </a:r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0.3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9208044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카페 이용건수 </a:t>
                          </a:r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=3)</a:t>
                          </a:r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 </a:t>
                          </a:r>
                          <a:endParaRPr lang="en-US" altLang="ko-KR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0.4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63653468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bg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카페 매출</a:t>
                          </a:r>
                          <a:endParaRPr lang="en-US" altLang="ko-KR" sz="1050" b="0" i="0" u="none" strike="noStrike" cap="none" dirty="0">
                            <a:solidFill>
                              <a:schemeClr val="bg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altLang="ko-KR" sz="1050" b="0" i="0" u="none" strike="noStrike" cap="none" dirty="0">
                            <a:solidFill>
                              <a:schemeClr val="bg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51345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표 98">
                <a:extLst>
                  <a:ext uri="{FF2B5EF4-FFF2-40B4-BE49-F238E27FC236}">
                    <a16:creationId xmlns:a16="http://schemas.microsoft.com/office/drawing/2014/main" id="{33C4B642-82A4-4B3B-9A72-88581EE54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7415" y="2276439"/>
              <a:ext cx="2565100" cy="1675840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598454">
                      <a:extLst>
                        <a:ext uri="{9D8B030D-6E8A-4147-A177-3AD203B41FA5}">
                          <a16:colId xmlns:a16="http://schemas.microsoft.com/office/drawing/2014/main" val="1126925275"/>
                        </a:ext>
                      </a:extLst>
                    </a:gridCol>
                    <a:gridCol w="966646">
                      <a:extLst>
                        <a:ext uri="{9D8B030D-6E8A-4147-A177-3AD203B41FA5}">
                          <a16:colId xmlns:a16="http://schemas.microsoft.com/office/drawing/2014/main" val="4037956756"/>
                        </a:ext>
                      </a:extLst>
                    </a:gridCol>
                  </a:tblGrid>
                  <a:tr h="33882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평가지표</a:t>
                          </a:r>
                          <a:endParaRPr lang="en-US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가중치 </a:t>
                          </a:r>
                          <a:endParaRPr lang="en-US" sz="1050" b="0" i="0" u="none" strike="noStrike" cap="none" dirty="0">
                            <a:solidFill>
                              <a:schemeClr val="dk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9915616"/>
                      </a:ext>
                    </a:extLst>
                  </a:tr>
                  <a:tr h="3388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0" t="-100000" r="-61597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0.3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1560660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0" t="-207407" r="-61597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0.3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9208044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350" marR="6350" marT="6350" marB="0" anchor="ctr">
                        <a:lnL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0" t="-301818" r="-6159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050" b="0" i="0" u="none" strike="noStrike" cap="none" dirty="0">
                              <a:solidFill>
                                <a:schemeClr val="dk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0.4</a:t>
                          </a: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63653468"/>
                      </a:ext>
                    </a:extLst>
                  </a:tr>
                  <a:tr h="332732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ko-KR" altLang="en-US" sz="1050" b="0" i="0" u="none" strike="noStrike" cap="none" dirty="0">
                              <a:solidFill>
                                <a:schemeClr val="bg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  <a:sym typeface="Arial"/>
                            </a:rPr>
                            <a:t>카페 매출</a:t>
                          </a:r>
                          <a:endParaRPr lang="en-US" altLang="ko-KR" sz="1050" b="0" i="0" u="none" strike="noStrike" cap="none" dirty="0">
                            <a:solidFill>
                              <a:schemeClr val="bg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altLang="ko-KR" sz="1050" b="0" i="0" u="none" strike="noStrike" cap="none" dirty="0">
                            <a:solidFill>
                              <a:schemeClr val="bg1"/>
                            </a:solidFill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  <a:sym typeface="Arial"/>
                          </a:endParaRPr>
                        </a:p>
                      </a:txBody>
                      <a:tcPr marL="6350" marR="6350" marT="635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51345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Google Shape;118;p3">
            <a:extLst>
              <a:ext uri="{FF2B5EF4-FFF2-40B4-BE49-F238E27FC236}">
                <a16:creationId xmlns:a16="http://schemas.microsoft.com/office/drawing/2014/main" id="{19A8B6BC-58FF-4BC4-B669-6DBC6CD7775B}"/>
              </a:ext>
            </a:extLst>
          </p:cNvPr>
          <p:cNvSpPr txBox="1"/>
          <p:nvPr/>
        </p:nvSpPr>
        <p:spPr>
          <a:xfrm>
            <a:off x="3517785" y="2038238"/>
            <a:ext cx="19947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STEP 2. </a:t>
            </a: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정규화 </a:t>
            </a:r>
            <a:r>
              <a:rPr lang="en-US" altLang="ko-KR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(0-1) 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18;p3">
                <a:extLst>
                  <a:ext uri="{FF2B5EF4-FFF2-40B4-BE49-F238E27FC236}">
                    <a16:creationId xmlns:a16="http://schemas.microsoft.com/office/drawing/2014/main" id="{1C2FC1CE-3E86-4730-811F-83368118CFC8}"/>
                  </a:ext>
                </a:extLst>
              </p:cNvPr>
              <p:cNvSpPr txBox="1"/>
              <p:nvPr/>
            </p:nvSpPr>
            <p:spPr>
              <a:xfrm>
                <a:off x="3437657" y="3578789"/>
                <a:ext cx="4288426" cy="258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𝑝𝑖</m:t>
                        </m:r>
                        <m:r>
                          <a:rPr lang="en-US" altLang="ko-KR" sz="1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번째 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집계구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의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𝑝</m:t>
                    </m:r>
                  </m:oMath>
                </a14:m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번째 속성 </a:t>
                </a:r>
                <a:r>
                  <a:rPr lang="en-US" altLang="ko-KR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  <m:r>
                      <a:rPr lang="en-US" altLang="ko-KR" sz="1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𝑖</m:t>
                    </m:r>
                  </m:oMath>
                </a14:m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</a:t>
                </a:r>
                <a:r>
                  <a:rPr lang="en-US" altLang="ko-KR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= 1,2,3,4,…,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𝑝</m:t>
                    </m:r>
                    <m:r>
                      <a:rPr lang="en-US" altLang="ko-KR" sz="1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=1,2,3)</m:t>
                    </m:r>
                  </m:oMath>
                </a14:m>
                <a:r>
                  <a:rPr lang="en-US" altLang="ko-KR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 </a:t>
                </a:r>
                <a:r>
                  <a:rPr 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 </a:t>
                </a:r>
                <a:endParaRPr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Arial"/>
                </a:endParaRPr>
              </a:p>
            </p:txBody>
          </p:sp>
        </mc:Choice>
        <mc:Fallback xmlns="">
          <p:sp>
            <p:nvSpPr>
              <p:cNvPr id="27" name="Google Shape;118;p3">
                <a:extLst>
                  <a:ext uri="{FF2B5EF4-FFF2-40B4-BE49-F238E27FC236}">
                    <a16:creationId xmlns:a16="http://schemas.microsoft.com/office/drawing/2014/main" id="{1C2FC1CE-3E86-4730-811F-83368118C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57" y="3578789"/>
                <a:ext cx="4288426" cy="25804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CDE822-F214-4E0C-9E19-AEC2E070620F}"/>
                  </a:ext>
                </a:extLst>
              </p:cNvPr>
              <p:cNvSpPr/>
              <p:nvPr/>
            </p:nvSpPr>
            <p:spPr>
              <a:xfrm>
                <a:off x="3539014" y="2513294"/>
                <a:ext cx="3056525" cy="10773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𝑝𝑖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= </m:t>
                      </m:r>
                      <m:f>
                        <m:fPr>
                          <m:ctrlPr>
                            <a:rPr lang="pt-BR" altLang="ko-KR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𝑝𝑖</m:t>
                              </m:r>
                              <m:r>
                                <a:rPr lang="en-US" altLang="ko-KR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min</m:t>
                          </m:r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⁡(</m:t>
                          </m:r>
                          <m:sSub>
                            <m:sSubPr>
                              <m:ctrlPr>
                                <a:rPr lang="pt-BR" altLang="ko-KR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𝑝𝑖</m:t>
                              </m:r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m</m:t>
                          </m:r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𝑥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KoPubWorld돋움체 Medium" panose="00000600000000000000" pitchFamily="2" charset="-127"/>
                                      <a:cs typeface="KoPubWorld돋움체 Medium" panose="00000600000000000000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altLang="ko-KR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  <a:cs typeface="KoPubWorld돋움체 Medium" panose="00000600000000000000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  <a:cs typeface="KoPubWorld돋움체 Medium" panose="00000600000000000000" pitchFamily="2" charset="-127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  <a:cs typeface="KoPubWorld돋움체 Medium" panose="00000600000000000000" pitchFamily="2" charset="-127"/>
                                        </a:rPr>
                                        <m:t>𝑝𝑖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  <a:cs typeface="KoPubWorld돋움체 Medium" panose="00000600000000000000" pitchFamily="2" charset="-127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min</m:t>
                          </m:r>
                          <m:r>
                            <a:rPr lang="en-US" altLang="ko-KR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⁡(</m:t>
                          </m:r>
                          <m:sSub>
                            <m:sSubPr>
                              <m:ctrlPr>
                                <a:rPr lang="pt-BR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𝑝𝑖</m:t>
                              </m:r>
                              <m:r>
                                <a:rPr lang="en-US" altLang="ko-KR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  <a:cs typeface="KoPubWorld돋움체 Medium" panose="00000600000000000000" pitchFamily="2" charset="-127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CDE822-F214-4E0C-9E19-AEC2E0706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014" y="2513294"/>
                <a:ext cx="3056525" cy="1077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118;p3">
            <a:extLst>
              <a:ext uri="{FF2B5EF4-FFF2-40B4-BE49-F238E27FC236}">
                <a16:creationId xmlns:a16="http://schemas.microsoft.com/office/drawing/2014/main" id="{0EE4DA62-2D9E-48C5-9BEB-EBCE7EBDF7BB}"/>
              </a:ext>
            </a:extLst>
          </p:cNvPr>
          <p:cNvSpPr txBox="1"/>
          <p:nvPr/>
        </p:nvSpPr>
        <p:spPr>
          <a:xfrm>
            <a:off x="6968850" y="2046520"/>
            <a:ext cx="19947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STEP 3. </a:t>
            </a:r>
            <a:r>
              <a:rPr lang="ko-KR" altLang="en-US" sz="120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가중합</a:t>
            </a: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 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78BFDA4-34C2-47F8-9033-1B9EBFC53567}"/>
                  </a:ext>
                </a:extLst>
              </p:cNvPr>
              <p:cNvSpPr/>
              <p:nvPr/>
            </p:nvSpPr>
            <p:spPr>
              <a:xfrm>
                <a:off x="7041720" y="2513294"/>
                <a:ext cx="3056525" cy="10773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𝑝𝑖</m:t>
                        </m:r>
                      </m:sub>
                    </m:sSub>
                    <m:r>
                      <a:rPr lang="en-US" altLang="ko-KR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=</m:t>
                    </m:r>
                  </m:oMath>
                </a14:m>
                <a:r>
                  <a:rPr lang="ko-KR" altLang="en-US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0.3 </a:t>
                </a:r>
                <a:r>
                  <a:rPr lang="en-US" altLang="ko-KR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+ </a:t>
                </a:r>
                <a:r>
                  <a:rPr lang="en-US" altLang="ko-KR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0.3</a:t>
                </a:r>
                <a:r>
                  <a:rPr lang="en-US" altLang="ko-KR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2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i="1" dirty="0">
                    <a:solidFill>
                      <a:schemeClr val="dk1"/>
                    </a:solidFill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+ 0.4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3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endParaRPr lang="ko-KR" altLang="en-US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78BFDA4-34C2-47F8-9033-1B9EBFC53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20" y="2513294"/>
                <a:ext cx="3056525" cy="10773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Google Shape;118;p3">
            <a:extLst>
              <a:ext uri="{FF2B5EF4-FFF2-40B4-BE49-F238E27FC236}">
                <a16:creationId xmlns:a16="http://schemas.microsoft.com/office/drawing/2014/main" id="{B4FE599A-2B3D-40FC-B39F-0AC15C891E67}"/>
              </a:ext>
            </a:extLst>
          </p:cNvPr>
          <p:cNvSpPr txBox="1"/>
          <p:nvPr/>
        </p:nvSpPr>
        <p:spPr>
          <a:xfrm>
            <a:off x="10487730" y="2835421"/>
            <a:ext cx="115484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집계구의 </a:t>
            </a:r>
            <a:endParaRPr lang="en-US" altLang="ko-KR"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 점수 </a:t>
            </a: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 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33" name="Google Shape;118;p3">
            <a:extLst>
              <a:ext uri="{FF2B5EF4-FFF2-40B4-BE49-F238E27FC236}">
                <a16:creationId xmlns:a16="http://schemas.microsoft.com/office/drawing/2014/main" id="{6D3627F9-5EA9-4F09-A20B-9A135B052B85}"/>
              </a:ext>
            </a:extLst>
          </p:cNvPr>
          <p:cNvSpPr txBox="1"/>
          <p:nvPr/>
        </p:nvSpPr>
        <p:spPr>
          <a:xfrm>
            <a:off x="487285" y="2031447"/>
            <a:ext cx="19947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STEP 1. </a:t>
            </a: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평가지표 선정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A9373-115D-4176-85AB-B1417ACC9975}"/>
              </a:ext>
            </a:extLst>
          </p:cNvPr>
          <p:cNvSpPr/>
          <p:nvPr/>
        </p:nvSpPr>
        <p:spPr>
          <a:xfrm>
            <a:off x="10497169" y="2513293"/>
            <a:ext cx="1145406" cy="10773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5D3A8B-A325-4F5E-92FE-CD2CC3B10364}"/>
              </a:ext>
            </a:extLst>
          </p:cNvPr>
          <p:cNvSpPr/>
          <p:nvPr/>
        </p:nvSpPr>
        <p:spPr>
          <a:xfrm>
            <a:off x="347726" y="1695825"/>
            <a:ext cx="11613461" cy="2530483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5F8652-EFB2-4832-ABE4-34D3866D4084}"/>
              </a:ext>
            </a:extLst>
          </p:cNvPr>
          <p:cNvSpPr/>
          <p:nvPr/>
        </p:nvSpPr>
        <p:spPr>
          <a:xfrm>
            <a:off x="3565910" y="1496207"/>
            <a:ext cx="5826177" cy="399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행정동별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집계구 선정 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485AA-5078-46DC-A3D1-C97DF122E00C}"/>
              </a:ext>
            </a:extLst>
          </p:cNvPr>
          <p:cNvCxnSpPr/>
          <p:nvPr/>
        </p:nvCxnSpPr>
        <p:spPr>
          <a:xfrm>
            <a:off x="3204144" y="3094503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5E5B849-DC1A-4272-9565-8B206E47C710}"/>
              </a:ext>
            </a:extLst>
          </p:cNvPr>
          <p:cNvCxnSpPr/>
          <p:nvPr/>
        </p:nvCxnSpPr>
        <p:spPr>
          <a:xfrm>
            <a:off x="6718594" y="3094503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8EFE28-7113-48F0-96A6-A0FAAACC4475}"/>
              </a:ext>
            </a:extLst>
          </p:cNvPr>
          <p:cNvCxnSpPr/>
          <p:nvPr/>
        </p:nvCxnSpPr>
        <p:spPr>
          <a:xfrm>
            <a:off x="10181719" y="3027597"/>
            <a:ext cx="250256" cy="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Google Shape;118;p3">
                <a:extLst>
                  <a:ext uri="{FF2B5EF4-FFF2-40B4-BE49-F238E27FC236}">
                    <a16:creationId xmlns:a16="http://schemas.microsoft.com/office/drawing/2014/main" id="{493FFD2D-D475-4C6A-A5A7-941B5F9D6F8F}"/>
                  </a:ext>
                </a:extLst>
              </p:cNvPr>
              <p:cNvSpPr txBox="1"/>
              <p:nvPr/>
            </p:nvSpPr>
            <p:spPr>
              <a:xfrm>
                <a:off x="466713" y="3988486"/>
                <a:ext cx="4288426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ko-KR" altLang="en-US" sz="10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카</m:t>
                    </m:r>
                  </m:oMath>
                </a14:m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페 이용건수</a:t>
                </a:r>
                <a:r>
                  <a:rPr lang="en-US" altLang="ko-KR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, </a:t>
                </a:r>
                <a:r>
                  <a:rPr lang="ko-KR" altLang="en-US" sz="1000" dirty="0">
                    <a:solidFill>
                      <a:schemeClr val="dk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  <a:sym typeface="Arial"/>
                  </a:rPr>
                  <a:t>매출과의 높은 상관관계로 카페 이용건수만 채택 </a:t>
                </a:r>
                <a:endParaRPr sz="1000" dirty="0">
                  <a:solidFill>
                    <a:schemeClr val="dk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Arial"/>
                </a:endParaRPr>
              </a:p>
            </p:txBody>
          </p:sp>
        </mc:Choice>
        <mc:Fallback xmlns="">
          <p:sp>
            <p:nvSpPr>
              <p:cNvPr id="48" name="Google Shape;118;p3">
                <a:extLst>
                  <a:ext uri="{FF2B5EF4-FFF2-40B4-BE49-F238E27FC236}">
                    <a16:creationId xmlns:a16="http://schemas.microsoft.com/office/drawing/2014/main" id="{493FFD2D-D475-4C6A-A5A7-941B5F9D6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13" y="3988486"/>
                <a:ext cx="4288426" cy="246181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표 98">
            <a:extLst>
              <a:ext uri="{FF2B5EF4-FFF2-40B4-BE49-F238E27FC236}">
                <a16:creationId xmlns:a16="http://schemas.microsoft.com/office/drawing/2014/main" id="{B4487BC0-DDCE-4F41-8809-1F3EC01B4407}"/>
              </a:ext>
            </a:extLst>
          </p:cNvPr>
          <p:cNvGraphicFramePr>
            <a:graphicFrameLocks noGrp="1"/>
          </p:cNvGraphicFramePr>
          <p:nvPr/>
        </p:nvGraphicFramePr>
        <p:xfrm>
          <a:off x="3329272" y="4756219"/>
          <a:ext cx="5283205" cy="11972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56641">
                  <a:extLst>
                    <a:ext uri="{9D8B030D-6E8A-4147-A177-3AD203B41FA5}">
                      <a16:colId xmlns:a16="http://schemas.microsoft.com/office/drawing/2014/main" val="2289795932"/>
                    </a:ext>
                  </a:extLst>
                </a:gridCol>
                <a:gridCol w="1056641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1056641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1056641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  <a:gridCol w="1056641">
                  <a:extLst>
                    <a:ext uri="{9D8B030D-6E8A-4147-A177-3AD203B41FA5}">
                      <a16:colId xmlns:a16="http://schemas.microsoft.com/office/drawing/2014/main" val="3779701517"/>
                    </a:ext>
                  </a:extLst>
                </a:gridCol>
              </a:tblGrid>
              <a:tr h="29932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집계구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cafe_num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people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card_cnt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1114066010002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0.053226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0.23382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0.024989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0.312035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…</a:t>
                      </a:r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852295"/>
                  </a:ext>
                </a:extLst>
              </a:tr>
              <a:tr h="2993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1114066100002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0.033871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0.079795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0.034018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0.147684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</a:tbl>
          </a:graphicData>
        </a:graphic>
      </p:graphicFrame>
      <p:sp>
        <p:nvSpPr>
          <p:cNvPr id="60" name="Google Shape;118;p3">
            <a:extLst>
              <a:ext uri="{FF2B5EF4-FFF2-40B4-BE49-F238E27FC236}">
                <a16:creationId xmlns:a16="http://schemas.microsoft.com/office/drawing/2014/main" id="{B339C40F-61DE-4E3B-B3F4-66E2CF6C8871}"/>
              </a:ext>
            </a:extLst>
          </p:cNvPr>
          <p:cNvSpPr txBox="1"/>
          <p:nvPr/>
        </p:nvSpPr>
        <p:spPr>
          <a:xfrm>
            <a:off x="5269584" y="6075819"/>
            <a:ext cx="19947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가장 높은 점수 선정 </a:t>
            </a:r>
            <a:endParaRPr sz="120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4" name="Google Shape;123;p3">
            <a:extLst>
              <a:ext uri="{FF2B5EF4-FFF2-40B4-BE49-F238E27FC236}">
                <a16:creationId xmlns:a16="http://schemas.microsoft.com/office/drawing/2014/main" id="{4FFB7892-2AF0-476C-B452-61543E0525D3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5" name="Google Shape;124;p3">
              <a:extLst>
                <a:ext uri="{FF2B5EF4-FFF2-40B4-BE49-F238E27FC236}">
                  <a16:creationId xmlns:a16="http://schemas.microsoft.com/office/drawing/2014/main" id="{B4269360-C26A-45F2-8F08-B1C243764252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6" name="Google Shape;125;p3">
              <a:extLst>
                <a:ext uri="{FF2B5EF4-FFF2-40B4-BE49-F238E27FC236}">
                  <a16:creationId xmlns:a16="http://schemas.microsoft.com/office/drawing/2014/main" id="{5B02C02E-0933-414B-B146-730BF041B98A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217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B56135-4502-4461-B402-9B07FBB87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40" t="37453" r="33257" b="20681"/>
          <a:stretch/>
        </p:blipFill>
        <p:spPr>
          <a:xfrm rot="20424601">
            <a:off x="732438" y="1506078"/>
            <a:ext cx="3368416" cy="214376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EB2CB2-0D41-4E9C-84A8-911B7C20AA35}"/>
              </a:ext>
            </a:extLst>
          </p:cNvPr>
          <p:cNvSpPr/>
          <p:nvPr/>
        </p:nvSpPr>
        <p:spPr>
          <a:xfrm>
            <a:off x="678539" y="1475831"/>
            <a:ext cx="5272337" cy="2449186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415873" y="975120"/>
            <a:ext cx="3021784" cy="31947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 선정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집계구별 점수 시각화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BF47744-2FC1-49A5-8A3D-8E9AB2917A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18" t="20487" r="35945" b="32195"/>
          <a:stretch/>
        </p:blipFill>
        <p:spPr>
          <a:xfrm>
            <a:off x="940478" y="4515504"/>
            <a:ext cx="2429539" cy="19514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244399-5C46-4F33-A637-B44F4AC378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92" t="18011" r="30800" b="21097"/>
          <a:stretch/>
        </p:blipFill>
        <p:spPr>
          <a:xfrm>
            <a:off x="6672763" y="1522664"/>
            <a:ext cx="2310148" cy="24491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D67C09-922C-4D7F-AC94-33E4EB15C8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66" t="15779" r="38719" b="23414"/>
          <a:stretch/>
        </p:blipFill>
        <p:spPr>
          <a:xfrm>
            <a:off x="6856327" y="4386237"/>
            <a:ext cx="2014627" cy="2049942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40206D90-0DDD-4619-84EE-D5DCA19E739A}"/>
              </a:ext>
            </a:extLst>
          </p:cNvPr>
          <p:cNvSpPr/>
          <p:nvPr/>
        </p:nvSpPr>
        <p:spPr>
          <a:xfrm rot="1019453">
            <a:off x="2267075" y="1931207"/>
            <a:ext cx="795093" cy="10123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38B0D02-26C8-44E0-B6E2-979C3A6F0B2C}"/>
              </a:ext>
            </a:extLst>
          </p:cNvPr>
          <p:cNvSpPr/>
          <p:nvPr/>
        </p:nvSpPr>
        <p:spPr>
          <a:xfrm rot="2194852">
            <a:off x="2061512" y="4721485"/>
            <a:ext cx="1025778" cy="15031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578F665-FF4D-4343-975C-D1D7A9D4F177}"/>
              </a:ext>
            </a:extLst>
          </p:cNvPr>
          <p:cNvSpPr/>
          <p:nvPr/>
        </p:nvSpPr>
        <p:spPr>
          <a:xfrm rot="2194852">
            <a:off x="6835842" y="2224185"/>
            <a:ext cx="717298" cy="78437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4AFA5D4-64FB-4A5E-B5AA-E7D70694F468}"/>
              </a:ext>
            </a:extLst>
          </p:cNvPr>
          <p:cNvSpPr/>
          <p:nvPr/>
        </p:nvSpPr>
        <p:spPr>
          <a:xfrm flipV="1">
            <a:off x="6719439" y="5905280"/>
            <a:ext cx="1402267" cy="5117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F6FE124-A5C9-49EF-99C3-F854CDADE723}"/>
              </a:ext>
            </a:extLst>
          </p:cNvPr>
          <p:cNvSpPr/>
          <p:nvPr/>
        </p:nvSpPr>
        <p:spPr>
          <a:xfrm>
            <a:off x="913015" y="1365585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서교동 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A6CA61-E292-48B0-9430-B94DAD9D7196}"/>
              </a:ext>
            </a:extLst>
          </p:cNvPr>
          <p:cNvSpPr/>
          <p:nvPr/>
        </p:nvSpPr>
        <p:spPr>
          <a:xfrm>
            <a:off x="6413952" y="1488531"/>
            <a:ext cx="5272337" cy="2449186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CB6B412-9F49-488E-BD69-65F04CCE0DEB}"/>
              </a:ext>
            </a:extLst>
          </p:cNvPr>
          <p:cNvSpPr/>
          <p:nvPr/>
        </p:nvSpPr>
        <p:spPr>
          <a:xfrm>
            <a:off x="6569453" y="1353792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</a:t>
            </a:r>
            <a:r>
              <a:rPr lang="en-US" altLang="ko-KR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AC07610-4F54-4B26-BD5F-3A09EEA10C54}"/>
              </a:ext>
            </a:extLst>
          </p:cNvPr>
          <p:cNvSpPr/>
          <p:nvPr/>
        </p:nvSpPr>
        <p:spPr>
          <a:xfrm>
            <a:off x="662539" y="4164852"/>
            <a:ext cx="5272337" cy="2449186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006A9A0-6A5B-4126-83D4-3D2828BB120F}"/>
              </a:ext>
            </a:extLst>
          </p:cNvPr>
          <p:cNvSpPr/>
          <p:nvPr/>
        </p:nvSpPr>
        <p:spPr>
          <a:xfrm>
            <a:off x="6413951" y="4172779"/>
            <a:ext cx="5272337" cy="2449186"/>
          </a:xfrm>
          <a:prstGeom prst="rect">
            <a:avLst/>
          </a:prstGeom>
          <a:noFill/>
          <a:ln w="158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A492AF-F691-45FE-BD2A-136452B9A7FF}"/>
              </a:ext>
            </a:extLst>
          </p:cNvPr>
          <p:cNvSpPr/>
          <p:nvPr/>
        </p:nvSpPr>
        <p:spPr>
          <a:xfrm>
            <a:off x="6634662" y="4045778"/>
            <a:ext cx="1252037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1.2.3.4</a:t>
            </a:r>
            <a:r>
              <a:rPr lang="ko-KR" altLang="en-US" sz="105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가동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36ECE3-8079-4D33-A575-62D04921AD22}"/>
              </a:ext>
            </a:extLst>
          </p:cNvPr>
          <p:cNvSpPr/>
          <p:nvPr/>
        </p:nvSpPr>
        <p:spPr>
          <a:xfrm>
            <a:off x="983741" y="4047792"/>
            <a:ext cx="798776" cy="276959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여의동</a:t>
            </a:r>
            <a:endParaRPr lang="ko-KR" altLang="en-US" sz="105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Google Shape;118;p3">
            <a:extLst>
              <a:ext uri="{FF2B5EF4-FFF2-40B4-BE49-F238E27FC236}">
                <a16:creationId xmlns:a16="http://schemas.microsoft.com/office/drawing/2014/main" id="{7494CB03-1B83-4D11-8CC5-51781F74523C}"/>
              </a:ext>
            </a:extLst>
          </p:cNvPr>
          <p:cNvSpPr txBox="1"/>
          <p:nvPr/>
        </p:nvSpPr>
        <p:spPr>
          <a:xfrm>
            <a:off x="3197140" y="2467072"/>
            <a:ext cx="2737736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집계구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1114066070002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0.8737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설명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홍대입구역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7,8,9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 출구 일대 </a:t>
            </a:r>
            <a:endParaRPr sz="105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55" name="Google Shape;118;p3">
            <a:extLst>
              <a:ext uri="{FF2B5EF4-FFF2-40B4-BE49-F238E27FC236}">
                <a16:creationId xmlns:a16="http://schemas.microsoft.com/office/drawing/2014/main" id="{7C7ED861-1D9B-4FD0-92A7-059B26B1D373}"/>
              </a:ext>
            </a:extLst>
          </p:cNvPr>
          <p:cNvSpPr txBox="1"/>
          <p:nvPr/>
        </p:nvSpPr>
        <p:spPr>
          <a:xfrm>
            <a:off x="8982911" y="2113551"/>
            <a:ext cx="264250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집계구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1123064030006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1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설명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강남역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11,12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 출구 골목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~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역삼공원 쪽 </a:t>
            </a:r>
            <a:endParaRPr sz="105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59" name="Google Shape;118;p3">
            <a:extLst>
              <a:ext uri="{FF2B5EF4-FFF2-40B4-BE49-F238E27FC236}">
                <a16:creationId xmlns:a16="http://schemas.microsoft.com/office/drawing/2014/main" id="{5EC7C2A9-BF86-49F9-809A-3F0BC2A0985C}"/>
              </a:ext>
            </a:extLst>
          </p:cNvPr>
          <p:cNvSpPr txBox="1"/>
          <p:nvPr/>
        </p:nvSpPr>
        <p:spPr>
          <a:xfrm>
            <a:off x="3401195" y="4905442"/>
            <a:ext cx="254968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집계구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1119054030002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1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설명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여의도역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~ </a:t>
            </a:r>
            <a:r>
              <a:rPr lang="ko-KR" altLang="en-US" sz="105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여의나루역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일대</a:t>
            </a:r>
            <a:endParaRPr sz="105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sp>
        <p:nvSpPr>
          <p:cNvPr id="60" name="Google Shape;118;p3">
            <a:extLst>
              <a:ext uri="{FF2B5EF4-FFF2-40B4-BE49-F238E27FC236}">
                <a16:creationId xmlns:a16="http://schemas.microsoft.com/office/drawing/2014/main" id="{4E5A24E8-11DA-49FD-AA44-841C553A39E6}"/>
              </a:ext>
            </a:extLst>
          </p:cNvPr>
          <p:cNvSpPr txBox="1"/>
          <p:nvPr/>
        </p:nvSpPr>
        <p:spPr>
          <a:xfrm>
            <a:off x="9007842" y="4798749"/>
            <a:ext cx="236873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집계구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Arial"/>
              </a:rPr>
              <a:t>: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1101061040001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0.92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설명 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050" dirty="0" err="1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종각역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~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종로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가역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일대</a:t>
            </a:r>
            <a:r>
              <a:rPr lang="en-US" altLang="ko-KR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5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종각 젊음의 거리</a:t>
            </a:r>
            <a:endParaRPr sz="1050" dirty="0">
              <a:solidFill>
                <a:schemeClr val="dk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Arial"/>
            </a:endParaRPr>
          </a:p>
        </p:txBody>
      </p:sp>
      <p:grpSp>
        <p:nvGrpSpPr>
          <p:cNvPr id="27" name="Google Shape;123;p3">
            <a:extLst>
              <a:ext uri="{FF2B5EF4-FFF2-40B4-BE49-F238E27FC236}">
                <a16:creationId xmlns:a16="http://schemas.microsoft.com/office/drawing/2014/main" id="{46760EBC-ECBF-4B11-8A63-181BB6588658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28" name="Google Shape;124;p3">
              <a:extLst>
                <a:ext uri="{FF2B5EF4-FFF2-40B4-BE49-F238E27FC236}">
                  <a16:creationId xmlns:a16="http://schemas.microsoft.com/office/drawing/2014/main" id="{5F079C91-DEFD-433B-AA8C-CA673A801270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29" name="Google Shape;125;p3">
              <a:extLst>
                <a:ext uri="{FF2B5EF4-FFF2-40B4-BE49-F238E27FC236}">
                  <a16:creationId xmlns:a16="http://schemas.microsoft.com/office/drawing/2014/main" id="{9F62E3DB-2298-4A3E-B824-428F748DEBC0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78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09CEB-4DF5-4D27-B580-02754C79F6C0}"/>
              </a:ext>
            </a:extLst>
          </p:cNvPr>
          <p:cNvSpPr/>
          <p:nvPr/>
        </p:nvSpPr>
        <p:spPr>
          <a:xfrm>
            <a:off x="415873" y="975120"/>
            <a:ext cx="3021784" cy="31947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Font typeface="Aria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사용데이터  목록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C3346C5-94C7-4F09-AB73-CD26EC38ABDE}"/>
              </a:ext>
            </a:extLst>
          </p:cNvPr>
          <p:cNvCxnSpPr>
            <a:cxnSpLocks/>
          </p:cNvCxnSpPr>
          <p:nvPr/>
        </p:nvCxnSpPr>
        <p:spPr>
          <a:xfrm>
            <a:off x="314273" y="913839"/>
            <a:ext cx="0" cy="380755"/>
          </a:xfrm>
          <a:prstGeom prst="line">
            <a:avLst/>
          </a:prstGeom>
          <a:ln w="50800">
            <a:solidFill>
              <a:srgbClr val="405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98">
            <a:extLst>
              <a:ext uri="{FF2B5EF4-FFF2-40B4-BE49-F238E27FC236}">
                <a16:creationId xmlns:a16="http://schemas.microsoft.com/office/drawing/2014/main" id="{56AF3092-B821-4049-83F5-5778EB47045E}"/>
              </a:ext>
            </a:extLst>
          </p:cNvPr>
          <p:cNvGraphicFramePr>
            <a:graphicFrameLocks noGrp="1"/>
          </p:cNvGraphicFramePr>
          <p:nvPr/>
        </p:nvGraphicFramePr>
        <p:xfrm>
          <a:off x="839788" y="1393962"/>
          <a:ext cx="10717212" cy="509872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138612">
                  <a:extLst>
                    <a:ext uri="{9D8B030D-6E8A-4147-A177-3AD203B41FA5}">
                      <a16:colId xmlns:a16="http://schemas.microsoft.com/office/drawing/2014/main" val="2289795932"/>
                    </a:ext>
                  </a:extLst>
                </a:gridCol>
                <a:gridCol w="1568094">
                  <a:extLst>
                    <a:ext uri="{9D8B030D-6E8A-4147-A177-3AD203B41FA5}">
                      <a16:colId xmlns:a16="http://schemas.microsoft.com/office/drawing/2014/main" val="1126925275"/>
                    </a:ext>
                  </a:extLst>
                </a:gridCol>
                <a:gridCol w="3046168">
                  <a:extLst>
                    <a:ext uri="{9D8B030D-6E8A-4147-A177-3AD203B41FA5}">
                      <a16:colId xmlns:a16="http://schemas.microsoft.com/office/drawing/2014/main" val="4037956756"/>
                    </a:ext>
                  </a:extLst>
                </a:gridCol>
                <a:gridCol w="1964338">
                  <a:extLst>
                    <a:ext uri="{9D8B030D-6E8A-4147-A177-3AD203B41FA5}">
                      <a16:colId xmlns:a16="http://schemas.microsoft.com/office/drawing/2014/main" val="3978759228"/>
                    </a:ext>
                  </a:extLst>
                </a:gridCol>
              </a:tblGrid>
              <a:tr h="4205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데이터명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활용목적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출처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560660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업종별 내외국인 신한카드 매출데이터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내국인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)_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성별연령대별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2019.12 ~2020.11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42900" indent="-342900" algn="ctr" fontAlgn="b">
                        <a:buAutoNum type="arabicPeriod"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집계구별 카페 매출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카페이용건수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indent="0" algn="ctr" fontAlgn="b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카페 우량 이용 성연령별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점수 산출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서울특별시 빅데이터 캠퍼스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208044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업종별 내외국인 신한카드 매출데이터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algn="ctr" fontAlgn="b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내국인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블록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)_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일자별시간대별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2019.12 ~2020.11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시간대별 카페 이용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서울특별시 빅데이터 캠퍼스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5200261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소상공인시장진흥공단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_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정보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2020.11.23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집계구별 카페 수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점수 산출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최종 입지 선정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공공데이터포털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245157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서울생활인구 내국인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2019.12 ~ 2020.11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집계구별 유동인구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점수 산출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6933362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경계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.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shp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행정동 경계 지도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algn="ctr" fontAlgn="b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1344708"/>
                  </a:ext>
                </a:extLst>
              </a:tr>
              <a:tr h="77970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 경계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.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shp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집계구 경계 지도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서울열린데이터광장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algn="ctr" fontAlgn="b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5809051"/>
                  </a:ext>
                </a:extLst>
              </a:tr>
            </a:tbl>
          </a:graphicData>
        </a:graphic>
      </p:graphicFrame>
      <p:grpSp>
        <p:nvGrpSpPr>
          <p:cNvPr id="8" name="Google Shape;123;p3">
            <a:extLst>
              <a:ext uri="{FF2B5EF4-FFF2-40B4-BE49-F238E27FC236}">
                <a16:creationId xmlns:a16="http://schemas.microsoft.com/office/drawing/2014/main" id="{32A93FE2-FF68-498D-9A5D-A03B3065D67B}"/>
              </a:ext>
            </a:extLst>
          </p:cNvPr>
          <p:cNvGrpSpPr/>
          <p:nvPr/>
        </p:nvGrpSpPr>
        <p:grpSpPr>
          <a:xfrm>
            <a:off x="245858" y="99730"/>
            <a:ext cx="3504209" cy="675839"/>
            <a:chOff x="177014" y="135673"/>
            <a:chExt cx="3504209" cy="675839"/>
          </a:xfrm>
        </p:grpSpPr>
        <p:sp>
          <p:nvSpPr>
            <p:cNvPr id="9" name="Google Shape;124;p3">
              <a:extLst>
                <a:ext uri="{FF2B5EF4-FFF2-40B4-BE49-F238E27FC236}">
                  <a16:creationId xmlns:a16="http://schemas.microsoft.com/office/drawing/2014/main" id="{269A92C3-D261-43E7-828F-9025342D652E}"/>
                </a:ext>
              </a:extLst>
            </p:cNvPr>
            <p:cNvSpPr txBox="1"/>
            <p:nvPr/>
          </p:nvSpPr>
          <p:spPr>
            <a:xfrm>
              <a:off x="177014" y="135673"/>
              <a:ext cx="350420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10" name="Google Shape;125;p3">
              <a:extLst>
                <a:ext uri="{FF2B5EF4-FFF2-40B4-BE49-F238E27FC236}">
                  <a16:creationId xmlns:a16="http://schemas.microsoft.com/office/drawing/2014/main" id="{D4D9B719-54CF-48A2-A855-C5223AC0F5EC}"/>
                </a:ext>
              </a:extLst>
            </p:cNvPr>
            <p:cNvSpPr txBox="1"/>
            <p:nvPr/>
          </p:nvSpPr>
          <p:spPr>
            <a:xfrm>
              <a:off x="177014" y="472998"/>
              <a:ext cx="224048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Arial"/>
                </a:rPr>
                <a:t>Big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05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254819" y="4762960"/>
            <a:ext cx="1021433" cy="701278"/>
            <a:chOff x="1480588" y="4435673"/>
            <a:chExt cx="1021433" cy="701278"/>
          </a:xfrm>
        </p:grpSpPr>
        <p:sp>
          <p:nvSpPr>
            <p:cNvPr id="25" name="TextBox 24"/>
            <p:cNvSpPr txBox="1"/>
            <p:nvPr/>
          </p:nvSpPr>
          <p:spPr>
            <a:xfrm>
              <a:off x="1480588" y="4435673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핵심 </a:t>
              </a:r>
              <a:r>
                <a:rPr lang="ko-KR" altLang="en-US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키워드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1270" y="4675286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/>
                  </a:solidFill>
                </a:rPr>
                <a:t>내용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5858" y="99730"/>
            <a:ext cx="2677336" cy="675879"/>
            <a:chOff x="177014" y="135673"/>
            <a:chExt cx="2677336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576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주제선정 배경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26773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</a:t>
              </a:r>
              <a:r>
                <a:rPr lang="en-US" altLang="ko-KR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재활용 분리수거 서비스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F10D2C3-F418-41DE-AC4D-86136B873BBC}"/>
              </a:ext>
            </a:extLst>
          </p:cNvPr>
          <p:cNvSpPr txBox="1"/>
          <p:nvPr/>
        </p:nvSpPr>
        <p:spPr>
          <a:xfrm>
            <a:off x="810514" y="3679134"/>
            <a:ext cx="5009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페트병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캔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우유곽 수거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앱 설치 후 포인트 적립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무게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투입 감지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적재량 감지 센서 내장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바코드가 있는 재활품만 수거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이물질 존재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라벨지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→ 가이드라인 제공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0EFBDB-64AB-4514-B47A-361BC63B0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" t="10861" r="85127" b="77506"/>
          <a:stretch/>
        </p:blipFill>
        <p:spPr>
          <a:xfrm>
            <a:off x="1149710" y="1683647"/>
            <a:ext cx="4177310" cy="1931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4891B8-EE26-492C-A1C5-458ABCAF5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7" t="15780" r="81875" b="72206"/>
          <a:stretch/>
        </p:blipFill>
        <p:spPr>
          <a:xfrm>
            <a:off x="7738782" y="2074939"/>
            <a:ext cx="2629873" cy="11032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A58FE7-0862-4370-8683-9653F1E7C0D3}"/>
              </a:ext>
            </a:extLst>
          </p:cNvPr>
          <p:cNvSpPr txBox="1"/>
          <p:nvPr/>
        </p:nvSpPr>
        <p:spPr>
          <a:xfrm>
            <a:off x="7735273" y="3925354"/>
            <a:ext cx="294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페트병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캔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수거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핸드폰 번호로 포인트 적립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683E49-32CE-4CA0-BD03-C65613799099}"/>
              </a:ext>
            </a:extLst>
          </p:cNvPr>
          <p:cNvSpPr txBox="1"/>
          <p:nvPr/>
        </p:nvSpPr>
        <p:spPr>
          <a:xfrm>
            <a:off x="4797782" y="5650875"/>
            <a:ext cx="304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페트병</a:t>
            </a:r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캔</a:t>
            </a:r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우유곽 한정</a:t>
            </a:r>
          </a:p>
        </p:txBody>
      </p:sp>
    </p:spTree>
    <p:extLst>
      <p:ext uri="{BB962C8B-B14F-4D97-AF65-F5344CB8AC3E}">
        <p14:creationId xmlns:p14="http://schemas.microsoft.com/office/powerpoint/2010/main" val="14464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576346" cy="675879"/>
            <a:chOff x="177014" y="135673"/>
            <a:chExt cx="2576346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576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주제선정 배경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목적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1AF9604-A793-460C-92C6-29C9BE2FF930}"/>
              </a:ext>
            </a:extLst>
          </p:cNvPr>
          <p:cNvSpPr txBox="1"/>
          <p:nvPr/>
        </p:nvSpPr>
        <p:spPr>
          <a:xfrm>
            <a:off x="2837909" y="1402669"/>
            <a:ext cx="6102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재활용 분리배출 </a:t>
            </a: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원칙</a:t>
            </a:r>
            <a:endParaRPr lang="en-US" altLang="ko-KR" sz="16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비우기</a:t>
            </a:r>
            <a:r>
              <a:rPr lang="en-US" altLang="ko-KR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헹구기</a:t>
            </a:r>
            <a:r>
              <a:rPr lang="en-US" altLang="ko-KR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분리하기</a:t>
            </a:r>
            <a:r>
              <a:rPr lang="en-US" altLang="ko-KR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섞지 않기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77D22D-98D5-4665-9083-A4D75AD7102C}"/>
              </a:ext>
            </a:extLst>
          </p:cNvPr>
          <p:cNvSpPr txBox="1"/>
          <p:nvPr/>
        </p:nvSpPr>
        <p:spPr>
          <a:xfrm>
            <a:off x="5065322" y="941004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잘 버리기</a:t>
            </a:r>
            <a:r>
              <a:rPr lang="en-US" altLang="ko-KR" sz="24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3A18D8-F307-4D24-9D94-C3CEEA88F8E0}"/>
              </a:ext>
            </a:extLst>
          </p:cNvPr>
          <p:cNvGrpSpPr/>
          <p:nvPr/>
        </p:nvGrpSpPr>
        <p:grpSpPr>
          <a:xfrm>
            <a:off x="3950674" y="3022700"/>
            <a:ext cx="819150" cy="819150"/>
            <a:chOff x="3228093" y="2750869"/>
            <a:chExt cx="819150" cy="81915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06C92F5-1FB9-40C6-AB03-D92133F8F0FF}"/>
                </a:ext>
              </a:extLst>
            </p:cNvPr>
            <p:cNvSpPr/>
            <p:nvPr/>
          </p:nvSpPr>
          <p:spPr>
            <a:xfrm>
              <a:off x="3228093" y="2750869"/>
              <a:ext cx="819150" cy="819150"/>
            </a:xfrm>
            <a:prstGeom prst="ellipse">
              <a:avLst/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DF43DD-CC01-4125-9584-6BE2F9458760}"/>
                </a:ext>
              </a:extLst>
            </p:cNvPr>
            <p:cNvSpPr txBox="1"/>
            <p:nvPr/>
          </p:nvSpPr>
          <p:spPr>
            <a:xfrm>
              <a:off x="3365798" y="2987397"/>
              <a:ext cx="543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PET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09A733-B07D-4ED8-BB04-F755D903633B}"/>
              </a:ext>
            </a:extLst>
          </p:cNvPr>
          <p:cNvGrpSpPr/>
          <p:nvPr/>
        </p:nvGrpSpPr>
        <p:grpSpPr>
          <a:xfrm>
            <a:off x="5610707" y="3036285"/>
            <a:ext cx="819150" cy="1294587"/>
            <a:chOff x="4702534" y="2748438"/>
            <a:chExt cx="819150" cy="1294587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B86632-EB4F-4900-BA93-8852B129E8C1}"/>
                </a:ext>
              </a:extLst>
            </p:cNvPr>
            <p:cNvSpPr/>
            <p:nvPr/>
          </p:nvSpPr>
          <p:spPr>
            <a:xfrm>
              <a:off x="4702534" y="2748438"/>
              <a:ext cx="819150" cy="819150"/>
            </a:xfrm>
            <a:prstGeom prst="ellipse">
              <a:avLst/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BC365D-74A1-4BA1-917A-FFE2DB00C2E5}"/>
                </a:ext>
              </a:extLst>
            </p:cNvPr>
            <p:cNvSpPr txBox="1"/>
            <p:nvPr/>
          </p:nvSpPr>
          <p:spPr>
            <a:xfrm>
              <a:off x="5032443" y="3766026"/>
              <a:ext cx="184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C9BE7B-AADA-4AD7-95F5-F42C0539C664}"/>
                </a:ext>
              </a:extLst>
            </p:cNvPr>
            <p:cNvSpPr txBox="1"/>
            <p:nvPr/>
          </p:nvSpPr>
          <p:spPr>
            <a:xfrm>
              <a:off x="4889106" y="2988438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PS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B08E23-3AD6-4096-91A4-074C6EF07BFE}"/>
              </a:ext>
            </a:extLst>
          </p:cNvPr>
          <p:cNvGrpSpPr/>
          <p:nvPr/>
        </p:nvGrpSpPr>
        <p:grpSpPr>
          <a:xfrm>
            <a:off x="7270740" y="3032263"/>
            <a:ext cx="819150" cy="819150"/>
            <a:chOff x="6483746" y="2813934"/>
            <a:chExt cx="819150" cy="81915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9299496-BED9-4C51-9178-4CF7352222D4}"/>
                </a:ext>
              </a:extLst>
            </p:cNvPr>
            <p:cNvSpPr/>
            <p:nvPr/>
          </p:nvSpPr>
          <p:spPr>
            <a:xfrm>
              <a:off x="6483746" y="2813934"/>
              <a:ext cx="819150" cy="819150"/>
            </a:xfrm>
            <a:prstGeom prst="ellipse">
              <a:avLst/>
            </a:prstGeom>
            <a:solidFill>
              <a:srgbClr val="40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18BF17-E592-4D66-B2D6-C181FA87A562}"/>
                </a:ext>
              </a:extLst>
            </p:cNvPr>
            <p:cNvSpPr txBox="1"/>
            <p:nvPr/>
          </p:nvSpPr>
          <p:spPr>
            <a:xfrm>
              <a:off x="6677407" y="3053934"/>
              <a:ext cx="4379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PP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CDBC10-041E-4B5E-AE74-24795B277EBC}"/>
              </a:ext>
            </a:extLst>
          </p:cNvPr>
          <p:cNvSpPr/>
          <p:nvPr/>
        </p:nvSpPr>
        <p:spPr>
          <a:xfrm>
            <a:off x="2545010" y="2365999"/>
            <a:ext cx="6908799" cy="1793805"/>
          </a:xfrm>
          <a:prstGeom prst="rect">
            <a:avLst/>
          </a:prstGeom>
          <a:noFill/>
          <a:ln w="25400">
            <a:solidFill>
              <a:srgbClr val="BFBF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A3E40A-3BC4-4D18-BFA8-1D9DE8BD7A93}"/>
              </a:ext>
            </a:extLst>
          </p:cNvPr>
          <p:cNvSpPr txBox="1"/>
          <p:nvPr/>
        </p:nvSpPr>
        <p:spPr>
          <a:xfrm>
            <a:off x="3330009" y="2127996"/>
            <a:ext cx="5607882" cy="461665"/>
          </a:xfrm>
          <a:prstGeom prst="rect">
            <a:avLst/>
          </a:prstGeom>
          <a:solidFill>
            <a:srgbClr val="40548C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A-IoT Recycle Sorting Machine(AIRSM)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9F05A3-6E9F-4000-8633-DB735159B05C}"/>
              </a:ext>
            </a:extLst>
          </p:cNvPr>
          <p:cNvSpPr txBox="1"/>
          <p:nvPr/>
        </p:nvSpPr>
        <p:spPr>
          <a:xfrm>
            <a:off x="4533498" y="4002631"/>
            <a:ext cx="29501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플라스틱 재질 자동분류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AED27D0-3053-4B9A-96E2-7FA433598A39}"/>
              </a:ext>
            </a:extLst>
          </p:cNvPr>
          <p:cNvSpPr/>
          <p:nvPr/>
        </p:nvSpPr>
        <p:spPr>
          <a:xfrm>
            <a:off x="5770659" y="4505398"/>
            <a:ext cx="368300" cy="423905"/>
          </a:xfrm>
          <a:prstGeom prst="down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3B4725-C7D5-4EB4-B72C-EECC93806FAB}"/>
              </a:ext>
            </a:extLst>
          </p:cNvPr>
          <p:cNvSpPr/>
          <p:nvPr/>
        </p:nvSpPr>
        <p:spPr>
          <a:xfrm>
            <a:off x="1825499" y="7452163"/>
            <a:ext cx="8347820" cy="16327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목적</a:t>
            </a:r>
            <a:endParaRPr lang="en-US" altLang="ko-KR" sz="1600" b="1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342900">
              <a:lnSpc>
                <a:spcPct val="13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정확한 분류를 통한 일회용 플라스틱컵 재활용율 증가</a:t>
            </a:r>
            <a:endParaRPr lang="en-US" altLang="ko-KR" sz="16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342900">
              <a:lnSpc>
                <a:spcPct val="13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잘못된 분류를 통한 소각</a:t>
            </a:r>
            <a:r>
              <a:rPr lang="en-US" altLang="ko-KR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매립되는 쓰레기 감소를 통한 환경 개선 </a:t>
            </a:r>
            <a:endParaRPr lang="en-US" altLang="ko-KR" sz="16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342900">
              <a:lnSpc>
                <a:spcPct val="13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재활용 재질에 관한 인식 제고 </a:t>
            </a:r>
            <a:endParaRPr lang="ko-KR" altLang="en-US" dirty="0">
              <a:solidFill>
                <a:srgbClr val="383C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2D12B-D271-47B2-96BA-2592130026E3}"/>
              </a:ext>
            </a:extLst>
          </p:cNvPr>
          <p:cNvSpPr txBox="1"/>
          <p:nvPr/>
        </p:nvSpPr>
        <p:spPr>
          <a:xfrm>
            <a:off x="3873241" y="2612878"/>
            <a:ext cx="43194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지능형 플라스틱 일회용컵 </a:t>
            </a:r>
            <a:r>
              <a:rPr lang="ko-KR" altLang="en-US" sz="1600" dirty="0" err="1">
                <a:solidFill>
                  <a:srgbClr val="40548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분리수거함</a:t>
            </a:r>
            <a:endParaRPr lang="ko-KR" altLang="en-US" sz="1600" dirty="0">
              <a:solidFill>
                <a:srgbClr val="40548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96DEF7-B0D1-487A-B61D-938B4E5AA6F3}"/>
              </a:ext>
            </a:extLst>
          </p:cNvPr>
          <p:cNvSpPr/>
          <p:nvPr/>
        </p:nvSpPr>
        <p:spPr>
          <a:xfrm>
            <a:off x="1825499" y="5023788"/>
            <a:ext cx="8423721" cy="16327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일회용컵 재질의 정확한 분류를 통해 재활용률을 높이고</a:t>
            </a:r>
            <a:r>
              <a:rPr lang="en-US" altLang="ko-KR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올바른 분리수거에 대한 사용자 행동을 유도하는 </a:t>
            </a:r>
            <a:r>
              <a:rPr lang="ko-KR" altLang="en-US" dirty="0" err="1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분리수거함</a:t>
            </a:r>
            <a:r>
              <a:rPr lang="ko-KR" altLang="en-US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8B426D-7D05-4C32-9BB7-77CBF65ADD9F}"/>
              </a:ext>
            </a:extLst>
          </p:cNvPr>
          <p:cNvSpPr/>
          <p:nvPr/>
        </p:nvSpPr>
        <p:spPr>
          <a:xfrm>
            <a:off x="0" y="-495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effectLst/>
                <a:highlight>
                  <a:srgbClr val="B1BBC7"/>
                </a:highlight>
                <a:latin typeface="KoPubWorld돋움체_Pro Bold"/>
                <a:cs typeface="Times New Roman" panose="02020603050405020304" pitchFamily="18" charset="0"/>
              </a:rPr>
              <a:t>사용자 유도를 통한 </a:t>
            </a:r>
            <a:endParaRPr lang="en-US" altLang="ko-KR" sz="8800" b="1" dirty="0">
              <a:solidFill>
                <a:schemeClr val="bg1"/>
              </a:solidFill>
              <a:effectLst/>
              <a:highlight>
                <a:srgbClr val="B1BBC7"/>
              </a:highlight>
              <a:latin typeface="KoPubWorld돋움체_Pro Bold"/>
              <a:cs typeface="Times New Roman" panose="02020603050405020304" pitchFamily="18" charset="0"/>
            </a:endParaRPr>
          </a:p>
          <a:p>
            <a:pPr algn="ctr"/>
            <a:r>
              <a:rPr lang="ko-KR" altLang="en-US" sz="8800" b="1" dirty="0">
                <a:solidFill>
                  <a:srgbClr val="002060"/>
                </a:solidFill>
                <a:effectLst/>
                <a:latin typeface="KoPubWorld돋움체_Pro Bold"/>
                <a:cs typeface="Times New Roman" panose="02020603050405020304" pitchFamily="18" charset="0"/>
              </a:rPr>
              <a:t>플라스틱 재질의</a:t>
            </a:r>
            <a:endParaRPr lang="en-US" altLang="ko-KR" sz="8800" b="1" dirty="0">
              <a:solidFill>
                <a:srgbClr val="002060"/>
              </a:solidFill>
              <a:effectLst/>
              <a:latin typeface="KoPubWorld돋움체_Pro Bold"/>
              <a:cs typeface="Times New Roman" panose="02020603050405020304" pitchFamily="18" charset="0"/>
            </a:endParaRPr>
          </a:p>
          <a:p>
            <a:pPr algn="ctr"/>
            <a:r>
              <a:rPr lang="ko-KR" altLang="en-US" sz="8800" b="1" dirty="0">
                <a:solidFill>
                  <a:srgbClr val="002060"/>
                </a:solidFill>
                <a:effectLst/>
                <a:latin typeface="KoPubWorld돋움체_Pro Bold"/>
                <a:cs typeface="Times New Roman" panose="02020603050405020304" pitchFamily="18" charset="0"/>
              </a:rPr>
              <a:t>정확한 분류</a:t>
            </a:r>
            <a:endParaRPr lang="en-US" altLang="ko-KR" sz="9600" b="1" dirty="0">
              <a:solidFill>
                <a:srgbClr val="002060"/>
              </a:solidFill>
              <a:effectLst/>
              <a:latin typeface="KoPubWorld돋움체_Pro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723823" cy="675879"/>
            <a:chOff x="177014" y="135673"/>
            <a:chExt cx="2723823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팀 구성 및 역할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619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 소개 및 역할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51079DC-58B1-4F87-B328-373FEB45D6DA}"/>
              </a:ext>
            </a:extLst>
          </p:cNvPr>
          <p:cNvSpPr txBox="1"/>
          <p:nvPr/>
        </p:nvSpPr>
        <p:spPr>
          <a:xfrm>
            <a:off x="8613096" y="4997991"/>
            <a:ext cx="3062057" cy="1144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박나영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BigData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기획의도 및 기대효과  관련 데이터  수집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 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재질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AIRSM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최적화 입지 선정 분석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9FE330A-D4CA-4B5A-BA86-9D1A076AC460}"/>
              </a:ext>
            </a:extLst>
          </p:cNvPr>
          <p:cNvGrpSpPr/>
          <p:nvPr/>
        </p:nvGrpSpPr>
        <p:grpSpPr>
          <a:xfrm>
            <a:off x="3885841" y="4418313"/>
            <a:ext cx="2106910" cy="2222559"/>
            <a:chOff x="2692716" y="1863991"/>
            <a:chExt cx="2106910" cy="222255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E9F638-0A31-4D91-A360-4B8EFAC77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58" t="22175" r="33921" b="18456"/>
            <a:stretch/>
          </p:blipFill>
          <p:spPr>
            <a:xfrm>
              <a:off x="2692716" y="1863991"/>
              <a:ext cx="2098214" cy="2128403"/>
            </a:xfrm>
            <a:prstGeom prst="rect">
              <a:avLst/>
            </a:prstGeom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E0EBA3D-830E-458E-A8AA-748C0726F988}"/>
                </a:ext>
              </a:extLst>
            </p:cNvPr>
            <p:cNvSpPr/>
            <p:nvPr/>
          </p:nvSpPr>
          <p:spPr>
            <a:xfrm>
              <a:off x="2701412" y="1988336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D5A87D-8FF8-44A3-B2FC-AE59006BC33B}"/>
              </a:ext>
            </a:extLst>
          </p:cNvPr>
          <p:cNvGrpSpPr/>
          <p:nvPr/>
        </p:nvGrpSpPr>
        <p:grpSpPr>
          <a:xfrm>
            <a:off x="3030730" y="2328217"/>
            <a:ext cx="2106910" cy="2165460"/>
            <a:chOff x="4974772" y="1609168"/>
            <a:chExt cx="2106910" cy="21654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257B747-8C24-418D-B6DB-A4FB76FC5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05" t="24982" r="34474" b="18736"/>
            <a:stretch/>
          </p:blipFill>
          <p:spPr>
            <a:xfrm>
              <a:off x="4974772" y="1609168"/>
              <a:ext cx="2072175" cy="2048686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74DEE63-9727-46B4-ABCB-B96775080F7D}"/>
                </a:ext>
              </a:extLst>
            </p:cNvPr>
            <p:cNvSpPr/>
            <p:nvPr/>
          </p:nvSpPr>
          <p:spPr>
            <a:xfrm>
              <a:off x="4983468" y="1676414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5A11121-9FB6-48D9-9A0F-D0B64ECA9545}"/>
              </a:ext>
            </a:extLst>
          </p:cNvPr>
          <p:cNvGrpSpPr/>
          <p:nvPr/>
        </p:nvGrpSpPr>
        <p:grpSpPr>
          <a:xfrm>
            <a:off x="7039112" y="2395463"/>
            <a:ext cx="2098214" cy="2098214"/>
            <a:chOff x="7496835" y="1947386"/>
            <a:chExt cx="2098214" cy="209821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26982E-86B3-47E2-ACCD-875FB3E47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450" t="26586" r="35726" b="22212"/>
            <a:stretch/>
          </p:blipFill>
          <p:spPr>
            <a:xfrm>
              <a:off x="7496835" y="2010886"/>
              <a:ext cx="2098214" cy="2026168"/>
            </a:xfrm>
            <a:prstGeom prst="rect">
              <a:avLst/>
            </a:prstGeom>
          </p:spPr>
        </p:pic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D777A76-8EEC-450D-BD99-D152A5E8996E}"/>
                </a:ext>
              </a:extLst>
            </p:cNvPr>
            <p:cNvSpPr/>
            <p:nvPr/>
          </p:nvSpPr>
          <p:spPr>
            <a:xfrm>
              <a:off x="7496835" y="1947386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A09AC40-917B-4F3D-8A5B-2A46D6190459}"/>
              </a:ext>
            </a:extLst>
          </p:cNvPr>
          <p:cNvGrpSpPr/>
          <p:nvPr/>
        </p:nvGrpSpPr>
        <p:grpSpPr>
          <a:xfrm>
            <a:off x="6301483" y="4583317"/>
            <a:ext cx="2098214" cy="2115255"/>
            <a:chOff x="401160" y="1863991"/>
            <a:chExt cx="2098214" cy="211525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5DD1309-43CD-44E5-9565-5BFA121FD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810" t="26377" r="32500" b="10580"/>
            <a:stretch/>
          </p:blipFill>
          <p:spPr>
            <a:xfrm>
              <a:off x="501899" y="1863991"/>
              <a:ext cx="1896735" cy="2057555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5057158-AFF1-4255-8817-59620E0DA743}"/>
                </a:ext>
              </a:extLst>
            </p:cNvPr>
            <p:cNvSpPr/>
            <p:nvPr/>
          </p:nvSpPr>
          <p:spPr>
            <a:xfrm>
              <a:off x="401160" y="1881032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CD9A725-3C22-4BB1-BDFF-1A929438FD22}"/>
              </a:ext>
            </a:extLst>
          </p:cNvPr>
          <p:cNvGrpSpPr/>
          <p:nvPr/>
        </p:nvGrpSpPr>
        <p:grpSpPr>
          <a:xfrm>
            <a:off x="5079312" y="951848"/>
            <a:ext cx="2098214" cy="2098214"/>
            <a:chOff x="9609574" y="1595127"/>
            <a:chExt cx="2098214" cy="20982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F374373-5033-4451-9C59-E88B18173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579" t="29420" r="37665" b="19156"/>
            <a:stretch/>
          </p:blipFill>
          <p:spPr>
            <a:xfrm>
              <a:off x="9819334" y="1603674"/>
              <a:ext cx="1699796" cy="1986006"/>
            </a:xfrm>
            <a:prstGeom prst="rect">
              <a:avLst/>
            </a:prstGeom>
          </p:spPr>
        </p:pic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73356AB-73A8-4163-9C5B-98274A0594A6}"/>
                </a:ext>
              </a:extLst>
            </p:cNvPr>
            <p:cNvSpPr/>
            <p:nvPr/>
          </p:nvSpPr>
          <p:spPr>
            <a:xfrm>
              <a:off x="9609574" y="1595127"/>
              <a:ext cx="2098214" cy="2098214"/>
            </a:xfrm>
            <a:prstGeom prst="ellipse">
              <a:avLst/>
            </a:prstGeom>
            <a:noFill/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D21964E-BC11-4EDF-A889-1EDA0F26914D}"/>
              </a:ext>
            </a:extLst>
          </p:cNvPr>
          <p:cNvSpPr txBox="1"/>
          <p:nvPr/>
        </p:nvSpPr>
        <p:spPr>
          <a:xfrm>
            <a:off x="9187570" y="2780288"/>
            <a:ext cx="3172663" cy="139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김창준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Cloud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프론트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백엔드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멤버십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모니터링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broker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구축 및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환경세팅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en-US" altLang="ko-KR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websocket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D22F28-E6B1-4440-875A-D3697FD4D92E}"/>
              </a:ext>
            </a:extLst>
          </p:cNvPr>
          <p:cNvSpPr txBox="1"/>
          <p:nvPr/>
        </p:nvSpPr>
        <p:spPr>
          <a:xfrm>
            <a:off x="7271223" y="964086"/>
            <a:ext cx="4270721" cy="1144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한상범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IoT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 설계 및 제작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&lt;-&gt;AI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&lt;-&gt;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클라우드 통신 구축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en-US" altLang="ko-KR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mqtt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websocket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Raspberry pi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통한 카메라 센서 및 모터 제어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37AA9AE-05FB-4655-90DB-197CC310AF70}"/>
              </a:ext>
            </a:extLst>
          </p:cNvPr>
          <p:cNvSpPr txBox="1"/>
          <p:nvPr/>
        </p:nvSpPr>
        <p:spPr>
          <a:xfrm>
            <a:off x="332815" y="2645859"/>
            <a:ext cx="2706189" cy="1410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심영석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AI</a:t>
            </a: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형상 관리 환경 구축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플라스틱 재질 데이터 수집 및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제너레이터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학습을 통한 최적 파라미터 값 도출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 설계 및 제작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210C32-74FA-417C-B4A9-02D166DDE244}"/>
              </a:ext>
            </a:extLst>
          </p:cNvPr>
          <p:cNvSpPr txBox="1"/>
          <p:nvPr/>
        </p:nvSpPr>
        <p:spPr>
          <a:xfrm>
            <a:off x="782002" y="4997991"/>
            <a:ext cx="2874505" cy="139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정은경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AI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라벨링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리사이징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Yolov5 object detection, inference</a:t>
            </a: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디바이스 설계 및 제작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-171450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모니터링 시스템 개발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52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시나리오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37CA99B-7C4C-4FC6-B58D-00D29CF5C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6" y="1112934"/>
            <a:ext cx="11611777" cy="53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45858" y="99730"/>
            <a:ext cx="2874505" cy="675879"/>
            <a:chOff x="177014" y="135673"/>
            <a:chExt cx="2874505" cy="675879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수행절차 및 방법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BFBFB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흐름도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2A55BF8-6D16-4F34-B962-6166B753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8" y="1112934"/>
            <a:ext cx="11027884" cy="55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7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8824</TotalTime>
  <Words>3795</Words>
  <Application>Microsoft Office PowerPoint</Application>
  <PresentationFormat>와이드스크린</PresentationFormat>
  <Paragraphs>904</Paragraphs>
  <Slides>42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6" baseType="lpstr">
      <vt:lpstr>Apple SD Gothic Neo</vt:lpstr>
      <vt:lpstr>KoPubWorld돋움체 Bold</vt:lpstr>
      <vt:lpstr>KoPubWorld돋움체 Light</vt:lpstr>
      <vt:lpstr>KoPubWorld돋움체 Medium</vt:lpstr>
      <vt:lpstr>KoPubWorld돋움체_Pro Bold</vt:lpstr>
      <vt:lpstr>KoPubWorld돋움체_Pro Light</vt:lpstr>
      <vt:lpstr>KoPubWorld돋움체_Pro Medium</vt:lpstr>
      <vt:lpstr>NotoSansKR</vt:lpstr>
      <vt:lpstr>나눔고딕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정지나</dc:creator>
  <cp:lastModifiedBy>45302</cp:lastModifiedBy>
  <cp:revision>387</cp:revision>
  <dcterms:created xsi:type="dcterms:W3CDTF">2021-04-15T02:32:17Z</dcterms:created>
  <dcterms:modified xsi:type="dcterms:W3CDTF">2021-06-03T14:51:39Z</dcterms:modified>
</cp:coreProperties>
</file>